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4" r:id="rId1"/>
  </p:sldMasterIdLst>
  <p:notesMasterIdLst>
    <p:notesMasterId r:id="rId81"/>
  </p:notesMasterIdLst>
  <p:sldIdLst>
    <p:sldId id="285" r:id="rId2"/>
    <p:sldId id="304" r:id="rId3"/>
    <p:sldId id="351" r:id="rId4"/>
    <p:sldId id="353" r:id="rId5"/>
    <p:sldId id="306" r:id="rId6"/>
    <p:sldId id="307" r:id="rId7"/>
    <p:sldId id="308" r:id="rId8"/>
    <p:sldId id="310" r:id="rId9"/>
    <p:sldId id="309" r:id="rId10"/>
    <p:sldId id="311" r:id="rId11"/>
    <p:sldId id="312" r:id="rId12"/>
    <p:sldId id="313" r:id="rId13"/>
    <p:sldId id="418" r:id="rId14"/>
    <p:sldId id="398" r:id="rId15"/>
    <p:sldId id="399" r:id="rId16"/>
    <p:sldId id="400" r:id="rId17"/>
    <p:sldId id="315" r:id="rId18"/>
    <p:sldId id="345" r:id="rId19"/>
    <p:sldId id="346" r:id="rId20"/>
    <p:sldId id="424" r:id="rId21"/>
    <p:sldId id="317" r:id="rId22"/>
    <p:sldId id="319" r:id="rId23"/>
    <p:sldId id="364" r:id="rId24"/>
    <p:sldId id="366" r:id="rId25"/>
    <p:sldId id="377" r:id="rId26"/>
    <p:sldId id="378" r:id="rId27"/>
    <p:sldId id="320" r:id="rId28"/>
    <p:sldId id="321" r:id="rId29"/>
    <p:sldId id="322" r:id="rId30"/>
    <p:sldId id="365" r:id="rId31"/>
    <p:sldId id="323" r:id="rId32"/>
    <p:sldId id="324" r:id="rId33"/>
    <p:sldId id="325" r:id="rId34"/>
    <p:sldId id="379" r:id="rId35"/>
    <p:sldId id="327" r:id="rId36"/>
    <p:sldId id="401" r:id="rId37"/>
    <p:sldId id="402" r:id="rId38"/>
    <p:sldId id="328" r:id="rId39"/>
    <p:sldId id="329" r:id="rId40"/>
    <p:sldId id="330" r:id="rId41"/>
    <p:sldId id="331" r:id="rId42"/>
    <p:sldId id="332" r:id="rId43"/>
    <p:sldId id="403" r:id="rId44"/>
    <p:sldId id="404" r:id="rId45"/>
    <p:sldId id="380" r:id="rId46"/>
    <p:sldId id="333" r:id="rId47"/>
    <p:sldId id="334" r:id="rId48"/>
    <p:sldId id="335" r:id="rId49"/>
    <p:sldId id="405" r:id="rId50"/>
    <p:sldId id="406" r:id="rId51"/>
    <p:sldId id="407" r:id="rId52"/>
    <p:sldId id="336" r:id="rId53"/>
    <p:sldId id="337" r:id="rId54"/>
    <p:sldId id="339" r:id="rId55"/>
    <p:sldId id="408" r:id="rId56"/>
    <p:sldId id="340" r:id="rId57"/>
    <p:sldId id="376" r:id="rId58"/>
    <p:sldId id="341" r:id="rId59"/>
    <p:sldId id="354" r:id="rId60"/>
    <p:sldId id="355" r:id="rId61"/>
    <p:sldId id="425" r:id="rId62"/>
    <p:sldId id="356" r:id="rId63"/>
    <p:sldId id="357" r:id="rId64"/>
    <p:sldId id="426" r:id="rId65"/>
    <p:sldId id="358" r:id="rId66"/>
    <p:sldId id="359" r:id="rId67"/>
    <p:sldId id="360" r:id="rId68"/>
    <p:sldId id="361" r:id="rId69"/>
    <p:sldId id="362" r:id="rId70"/>
    <p:sldId id="363" r:id="rId71"/>
    <p:sldId id="415" r:id="rId72"/>
    <p:sldId id="416" r:id="rId73"/>
    <p:sldId id="417" r:id="rId74"/>
    <p:sldId id="409" r:id="rId75"/>
    <p:sldId id="414" r:id="rId76"/>
    <p:sldId id="412" r:id="rId77"/>
    <p:sldId id="413" r:id="rId78"/>
    <p:sldId id="427" r:id="rId79"/>
    <p:sldId id="428" r:id="rId80"/>
  </p:sldIdLst>
  <p:sldSz cx="9144000" cy="6858000" type="screen4x3"/>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9821" autoAdjust="0"/>
  </p:normalViewPr>
  <p:slideViewPr>
    <p:cSldViewPr>
      <p:cViewPr>
        <p:scale>
          <a:sx n="70" d="100"/>
          <a:sy n="70" d="100"/>
        </p:scale>
        <p:origin x="-1284" y="-78"/>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image" Target="../media/image8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PE"/>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986D455-FAFD-4F73-A526-98AA69EED952}" type="datetimeFigureOut">
              <a:rPr lang="es-PE" smtClean="0"/>
              <a:pPr/>
              <a:t>12/09/2016</a:t>
            </a:fld>
            <a:endParaRPr lang="es-PE"/>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PE"/>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PE"/>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DCE9B4A-E188-4B3A-9ED1-3EEDA79C2FC4}" type="slidenum">
              <a:rPr lang="es-PE" smtClean="0"/>
              <a:pPr/>
              <a:t>‹Nº›</a:t>
            </a:fld>
            <a:endParaRPr lang="es-PE"/>
          </a:p>
        </p:txBody>
      </p:sp>
    </p:spTree>
    <p:extLst>
      <p:ext uri="{BB962C8B-B14F-4D97-AF65-F5344CB8AC3E}">
        <p14:creationId xmlns:p14="http://schemas.microsoft.com/office/powerpoint/2010/main" xmlns="" val="92877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PE"/>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PE"/>
          </a:p>
        </p:txBody>
      </p:sp>
      <p:sp>
        <p:nvSpPr>
          <p:cNvPr id="4" name="3 Marcador de fecha"/>
          <p:cNvSpPr>
            <a:spLocks noGrp="1"/>
          </p:cNvSpPr>
          <p:nvPr>
            <p:ph type="dt" sz="half" idx="10"/>
          </p:nvPr>
        </p:nvSpPr>
        <p:spPr/>
        <p:txBody>
          <a:bodyPr/>
          <a:lstStyle/>
          <a:p>
            <a:fld id="{D41B9BAB-0604-4428-8759-8988B0ED5A18}" type="datetimeFigureOut">
              <a:rPr lang="es-PE" smtClean="0"/>
              <a:pPr/>
              <a:t>12/09/2016</a:t>
            </a:fld>
            <a:endParaRPr lang="es-PE"/>
          </a:p>
        </p:txBody>
      </p:sp>
      <p:sp>
        <p:nvSpPr>
          <p:cNvPr id="5" name="4 Marcador de pie de página"/>
          <p:cNvSpPr>
            <a:spLocks noGrp="1"/>
          </p:cNvSpPr>
          <p:nvPr>
            <p:ph type="ftr" sz="quarter" idx="11"/>
          </p:nvPr>
        </p:nvSpPr>
        <p:spPr/>
        <p:txBody>
          <a:bodyPr/>
          <a:lstStyle/>
          <a:p>
            <a:endParaRPr lang="es-PE"/>
          </a:p>
        </p:txBody>
      </p:sp>
      <p:sp>
        <p:nvSpPr>
          <p:cNvPr id="6" name="5 Marcador de número de diapositiva"/>
          <p:cNvSpPr>
            <a:spLocks noGrp="1"/>
          </p:cNvSpPr>
          <p:nvPr>
            <p:ph type="sldNum" sz="quarter" idx="12"/>
          </p:nvPr>
        </p:nvSpPr>
        <p:spPr/>
        <p:txBody>
          <a:bodyPr/>
          <a:lstStyle/>
          <a:p>
            <a:fld id="{15B594D1-0E12-4353-88A5-2E34167B597D}" type="slidenum">
              <a:rPr lang="es-PE" smtClean="0"/>
              <a:pPr/>
              <a:t>‹Nº›</a:t>
            </a:fld>
            <a:endParaRPr lang="es-P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fecha"/>
          <p:cNvSpPr>
            <a:spLocks noGrp="1"/>
          </p:cNvSpPr>
          <p:nvPr>
            <p:ph type="dt" sz="half" idx="10"/>
          </p:nvPr>
        </p:nvSpPr>
        <p:spPr/>
        <p:txBody>
          <a:bodyPr/>
          <a:lstStyle/>
          <a:p>
            <a:fld id="{D41B9BAB-0604-4428-8759-8988B0ED5A18}" type="datetimeFigureOut">
              <a:rPr lang="es-PE" smtClean="0"/>
              <a:pPr/>
              <a:t>12/09/2016</a:t>
            </a:fld>
            <a:endParaRPr lang="es-PE"/>
          </a:p>
        </p:txBody>
      </p:sp>
      <p:sp>
        <p:nvSpPr>
          <p:cNvPr id="5" name="4 Marcador de pie de página"/>
          <p:cNvSpPr>
            <a:spLocks noGrp="1"/>
          </p:cNvSpPr>
          <p:nvPr>
            <p:ph type="ftr" sz="quarter" idx="11"/>
          </p:nvPr>
        </p:nvSpPr>
        <p:spPr/>
        <p:txBody>
          <a:bodyPr/>
          <a:lstStyle/>
          <a:p>
            <a:endParaRPr lang="es-PE"/>
          </a:p>
        </p:txBody>
      </p:sp>
      <p:sp>
        <p:nvSpPr>
          <p:cNvPr id="6" name="5 Marcador de número de diapositiva"/>
          <p:cNvSpPr>
            <a:spLocks noGrp="1"/>
          </p:cNvSpPr>
          <p:nvPr>
            <p:ph type="sldNum" sz="quarter" idx="12"/>
          </p:nvPr>
        </p:nvSpPr>
        <p:spPr/>
        <p:txBody>
          <a:bodyPr/>
          <a:lstStyle/>
          <a:p>
            <a:fld id="{15B594D1-0E12-4353-88A5-2E34167B597D}" type="slidenum">
              <a:rPr lang="es-PE" smtClean="0"/>
              <a:pPr/>
              <a:t>‹Nº›</a:t>
            </a:fld>
            <a:endParaRPr lang="es-P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PE"/>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fecha"/>
          <p:cNvSpPr>
            <a:spLocks noGrp="1"/>
          </p:cNvSpPr>
          <p:nvPr>
            <p:ph type="dt" sz="half" idx="10"/>
          </p:nvPr>
        </p:nvSpPr>
        <p:spPr/>
        <p:txBody>
          <a:bodyPr/>
          <a:lstStyle/>
          <a:p>
            <a:fld id="{D41B9BAB-0604-4428-8759-8988B0ED5A18}" type="datetimeFigureOut">
              <a:rPr lang="es-PE" smtClean="0"/>
              <a:pPr/>
              <a:t>12/09/2016</a:t>
            </a:fld>
            <a:endParaRPr lang="es-PE"/>
          </a:p>
        </p:txBody>
      </p:sp>
      <p:sp>
        <p:nvSpPr>
          <p:cNvPr id="5" name="4 Marcador de pie de página"/>
          <p:cNvSpPr>
            <a:spLocks noGrp="1"/>
          </p:cNvSpPr>
          <p:nvPr>
            <p:ph type="ftr" sz="quarter" idx="11"/>
          </p:nvPr>
        </p:nvSpPr>
        <p:spPr/>
        <p:txBody>
          <a:bodyPr/>
          <a:lstStyle/>
          <a:p>
            <a:endParaRPr lang="es-PE"/>
          </a:p>
        </p:txBody>
      </p:sp>
      <p:sp>
        <p:nvSpPr>
          <p:cNvPr id="6" name="5 Marcador de número de diapositiva"/>
          <p:cNvSpPr>
            <a:spLocks noGrp="1"/>
          </p:cNvSpPr>
          <p:nvPr>
            <p:ph type="sldNum" sz="quarter" idx="12"/>
          </p:nvPr>
        </p:nvSpPr>
        <p:spPr/>
        <p:txBody>
          <a:bodyPr/>
          <a:lstStyle/>
          <a:p>
            <a:fld id="{15B594D1-0E12-4353-88A5-2E34167B597D}" type="slidenum">
              <a:rPr lang="es-PE" smtClean="0"/>
              <a:pPr/>
              <a:t>‹Nº›</a:t>
            </a:fld>
            <a:endParaRPr lang="es-P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E"/>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fecha"/>
          <p:cNvSpPr>
            <a:spLocks noGrp="1"/>
          </p:cNvSpPr>
          <p:nvPr>
            <p:ph type="dt" sz="half" idx="10"/>
          </p:nvPr>
        </p:nvSpPr>
        <p:spPr/>
        <p:txBody>
          <a:bodyPr/>
          <a:lstStyle/>
          <a:p>
            <a:fld id="{D41B9BAB-0604-4428-8759-8988B0ED5A18}" type="datetimeFigureOut">
              <a:rPr lang="es-PE" smtClean="0"/>
              <a:pPr/>
              <a:t>12/09/2016</a:t>
            </a:fld>
            <a:endParaRPr lang="es-PE"/>
          </a:p>
        </p:txBody>
      </p:sp>
      <p:sp>
        <p:nvSpPr>
          <p:cNvPr id="5" name="4 Marcador de pie de página"/>
          <p:cNvSpPr>
            <a:spLocks noGrp="1"/>
          </p:cNvSpPr>
          <p:nvPr>
            <p:ph type="ftr" sz="quarter" idx="11"/>
          </p:nvPr>
        </p:nvSpPr>
        <p:spPr/>
        <p:txBody>
          <a:bodyPr/>
          <a:lstStyle/>
          <a:p>
            <a:endParaRPr lang="es-PE"/>
          </a:p>
        </p:txBody>
      </p:sp>
      <p:sp>
        <p:nvSpPr>
          <p:cNvPr id="6" name="5 Marcador de número de diapositiva"/>
          <p:cNvSpPr>
            <a:spLocks noGrp="1"/>
          </p:cNvSpPr>
          <p:nvPr>
            <p:ph type="sldNum" sz="quarter" idx="12"/>
          </p:nvPr>
        </p:nvSpPr>
        <p:spPr/>
        <p:txBody>
          <a:bodyPr/>
          <a:lstStyle/>
          <a:p>
            <a:fld id="{15B594D1-0E12-4353-88A5-2E34167B597D}" type="slidenum">
              <a:rPr lang="es-PE" smtClean="0"/>
              <a:pPr/>
              <a:t>‹Nº›</a:t>
            </a:fld>
            <a:endParaRPr lang="es-P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D41B9BAB-0604-4428-8759-8988B0ED5A18}" type="datetimeFigureOut">
              <a:rPr lang="es-PE" smtClean="0"/>
              <a:pPr/>
              <a:t>12/09/2016</a:t>
            </a:fld>
            <a:endParaRPr lang="es-PE"/>
          </a:p>
        </p:txBody>
      </p:sp>
      <p:sp>
        <p:nvSpPr>
          <p:cNvPr id="5" name="4 Marcador de pie de página"/>
          <p:cNvSpPr>
            <a:spLocks noGrp="1"/>
          </p:cNvSpPr>
          <p:nvPr>
            <p:ph type="ftr" sz="quarter" idx="11"/>
          </p:nvPr>
        </p:nvSpPr>
        <p:spPr/>
        <p:txBody>
          <a:bodyPr/>
          <a:lstStyle/>
          <a:p>
            <a:endParaRPr lang="es-PE"/>
          </a:p>
        </p:txBody>
      </p:sp>
      <p:sp>
        <p:nvSpPr>
          <p:cNvPr id="6" name="5 Marcador de número de diapositiva"/>
          <p:cNvSpPr>
            <a:spLocks noGrp="1"/>
          </p:cNvSpPr>
          <p:nvPr>
            <p:ph type="sldNum" sz="quarter" idx="12"/>
          </p:nvPr>
        </p:nvSpPr>
        <p:spPr/>
        <p:txBody>
          <a:bodyPr/>
          <a:lstStyle/>
          <a:p>
            <a:fld id="{15B594D1-0E12-4353-88A5-2E34167B597D}" type="slidenum">
              <a:rPr lang="es-PE" smtClean="0"/>
              <a:pPr/>
              <a:t>‹Nº›</a:t>
            </a:fld>
            <a:endParaRPr lang="es-P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E"/>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4 Marcador de fecha"/>
          <p:cNvSpPr>
            <a:spLocks noGrp="1"/>
          </p:cNvSpPr>
          <p:nvPr>
            <p:ph type="dt" sz="half" idx="10"/>
          </p:nvPr>
        </p:nvSpPr>
        <p:spPr/>
        <p:txBody>
          <a:bodyPr/>
          <a:lstStyle/>
          <a:p>
            <a:fld id="{D41B9BAB-0604-4428-8759-8988B0ED5A18}" type="datetimeFigureOut">
              <a:rPr lang="es-PE" smtClean="0"/>
              <a:pPr/>
              <a:t>12/09/2016</a:t>
            </a:fld>
            <a:endParaRPr lang="es-PE"/>
          </a:p>
        </p:txBody>
      </p:sp>
      <p:sp>
        <p:nvSpPr>
          <p:cNvPr id="6" name="5 Marcador de pie de página"/>
          <p:cNvSpPr>
            <a:spLocks noGrp="1"/>
          </p:cNvSpPr>
          <p:nvPr>
            <p:ph type="ftr" sz="quarter" idx="11"/>
          </p:nvPr>
        </p:nvSpPr>
        <p:spPr/>
        <p:txBody>
          <a:bodyPr/>
          <a:lstStyle/>
          <a:p>
            <a:endParaRPr lang="es-PE"/>
          </a:p>
        </p:txBody>
      </p:sp>
      <p:sp>
        <p:nvSpPr>
          <p:cNvPr id="7" name="6 Marcador de número de diapositiva"/>
          <p:cNvSpPr>
            <a:spLocks noGrp="1"/>
          </p:cNvSpPr>
          <p:nvPr>
            <p:ph type="sldNum" sz="quarter" idx="12"/>
          </p:nvPr>
        </p:nvSpPr>
        <p:spPr/>
        <p:txBody>
          <a:bodyPr/>
          <a:lstStyle/>
          <a:p>
            <a:fld id="{15B594D1-0E12-4353-88A5-2E34167B597D}" type="slidenum">
              <a:rPr lang="es-PE" smtClean="0"/>
              <a:pPr/>
              <a:t>‹Nº›</a:t>
            </a:fld>
            <a:endParaRPr lang="es-P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7" name="6 Marcador de fecha"/>
          <p:cNvSpPr>
            <a:spLocks noGrp="1"/>
          </p:cNvSpPr>
          <p:nvPr>
            <p:ph type="dt" sz="half" idx="10"/>
          </p:nvPr>
        </p:nvSpPr>
        <p:spPr/>
        <p:txBody>
          <a:bodyPr/>
          <a:lstStyle/>
          <a:p>
            <a:fld id="{D41B9BAB-0604-4428-8759-8988B0ED5A18}" type="datetimeFigureOut">
              <a:rPr lang="es-PE" smtClean="0"/>
              <a:pPr/>
              <a:t>12/09/2016</a:t>
            </a:fld>
            <a:endParaRPr lang="es-PE"/>
          </a:p>
        </p:txBody>
      </p:sp>
      <p:sp>
        <p:nvSpPr>
          <p:cNvPr id="8" name="7 Marcador de pie de página"/>
          <p:cNvSpPr>
            <a:spLocks noGrp="1"/>
          </p:cNvSpPr>
          <p:nvPr>
            <p:ph type="ftr" sz="quarter" idx="11"/>
          </p:nvPr>
        </p:nvSpPr>
        <p:spPr/>
        <p:txBody>
          <a:bodyPr/>
          <a:lstStyle/>
          <a:p>
            <a:endParaRPr lang="es-PE"/>
          </a:p>
        </p:txBody>
      </p:sp>
      <p:sp>
        <p:nvSpPr>
          <p:cNvPr id="9" name="8 Marcador de número de diapositiva"/>
          <p:cNvSpPr>
            <a:spLocks noGrp="1"/>
          </p:cNvSpPr>
          <p:nvPr>
            <p:ph type="sldNum" sz="quarter" idx="12"/>
          </p:nvPr>
        </p:nvSpPr>
        <p:spPr/>
        <p:txBody>
          <a:bodyPr/>
          <a:lstStyle/>
          <a:p>
            <a:fld id="{15B594D1-0E12-4353-88A5-2E34167B597D}" type="slidenum">
              <a:rPr lang="es-PE" smtClean="0"/>
              <a:pPr/>
              <a:t>‹Nº›</a:t>
            </a:fld>
            <a:endParaRPr lang="es-P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E"/>
          </a:p>
        </p:txBody>
      </p:sp>
      <p:sp>
        <p:nvSpPr>
          <p:cNvPr id="3" name="2 Marcador de fecha"/>
          <p:cNvSpPr>
            <a:spLocks noGrp="1"/>
          </p:cNvSpPr>
          <p:nvPr>
            <p:ph type="dt" sz="half" idx="10"/>
          </p:nvPr>
        </p:nvSpPr>
        <p:spPr/>
        <p:txBody>
          <a:bodyPr/>
          <a:lstStyle/>
          <a:p>
            <a:fld id="{D41B9BAB-0604-4428-8759-8988B0ED5A18}" type="datetimeFigureOut">
              <a:rPr lang="es-PE" smtClean="0"/>
              <a:pPr/>
              <a:t>12/09/2016</a:t>
            </a:fld>
            <a:endParaRPr lang="es-PE"/>
          </a:p>
        </p:txBody>
      </p:sp>
      <p:sp>
        <p:nvSpPr>
          <p:cNvPr id="4" name="3 Marcador de pie de página"/>
          <p:cNvSpPr>
            <a:spLocks noGrp="1"/>
          </p:cNvSpPr>
          <p:nvPr>
            <p:ph type="ftr" sz="quarter" idx="11"/>
          </p:nvPr>
        </p:nvSpPr>
        <p:spPr/>
        <p:txBody>
          <a:bodyPr/>
          <a:lstStyle/>
          <a:p>
            <a:endParaRPr lang="es-PE"/>
          </a:p>
        </p:txBody>
      </p:sp>
      <p:sp>
        <p:nvSpPr>
          <p:cNvPr id="5" name="4 Marcador de número de diapositiva"/>
          <p:cNvSpPr>
            <a:spLocks noGrp="1"/>
          </p:cNvSpPr>
          <p:nvPr>
            <p:ph type="sldNum" sz="quarter" idx="12"/>
          </p:nvPr>
        </p:nvSpPr>
        <p:spPr/>
        <p:txBody>
          <a:bodyPr/>
          <a:lstStyle/>
          <a:p>
            <a:fld id="{15B594D1-0E12-4353-88A5-2E34167B597D}" type="slidenum">
              <a:rPr lang="es-PE" smtClean="0"/>
              <a:pPr/>
              <a:t>‹Nº›</a:t>
            </a:fld>
            <a:endParaRPr lang="es-P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D41B9BAB-0604-4428-8759-8988B0ED5A18}" type="datetimeFigureOut">
              <a:rPr lang="es-PE" smtClean="0"/>
              <a:pPr/>
              <a:t>12/09/2016</a:t>
            </a:fld>
            <a:endParaRPr lang="es-PE"/>
          </a:p>
        </p:txBody>
      </p:sp>
      <p:sp>
        <p:nvSpPr>
          <p:cNvPr id="3" name="2 Marcador de pie de página"/>
          <p:cNvSpPr>
            <a:spLocks noGrp="1"/>
          </p:cNvSpPr>
          <p:nvPr>
            <p:ph type="ftr" sz="quarter" idx="11"/>
          </p:nvPr>
        </p:nvSpPr>
        <p:spPr/>
        <p:txBody>
          <a:bodyPr/>
          <a:lstStyle/>
          <a:p>
            <a:endParaRPr lang="es-PE"/>
          </a:p>
        </p:txBody>
      </p:sp>
      <p:sp>
        <p:nvSpPr>
          <p:cNvPr id="4" name="3 Marcador de número de diapositiva"/>
          <p:cNvSpPr>
            <a:spLocks noGrp="1"/>
          </p:cNvSpPr>
          <p:nvPr>
            <p:ph type="sldNum" sz="quarter" idx="12"/>
          </p:nvPr>
        </p:nvSpPr>
        <p:spPr/>
        <p:txBody>
          <a:bodyPr/>
          <a:lstStyle/>
          <a:p>
            <a:fld id="{15B594D1-0E12-4353-88A5-2E34167B597D}" type="slidenum">
              <a:rPr lang="es-PE" smtClean="0"/>
              <a:pPr/>
              <a:t>‹Nº›</a:t>
            </a:fld>
            <a:endParaRPr lang="es-P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D41B9BAB-0604-4428-8759-8988B0ED5A18}" type="datetimeFigureOut">
              <a:rPr lang="es-PE" smtClean="0"/>
              <a:pPr/>
              <a:t>12/09/2016</a:t>
            </a:fld>
            <a:endParaRPr lang="es-PE"/>
          </a:p>
        </p:txBody>
      </p:sp>
      <p:sp>
        <p:nvSpPr>
          <p:cNvPr id="6" name="5 Marcador de pie de página"/>
          <p:cNvSpPr>
            <a:spLocks noGrp="1"/>
          </p:cNvSpPr>
          <p:nvPr>
            <p:ph type="ftr" sz="quarter" idx="11"/>
          </p:nvPr>
        </p:nvSpPr>
        <p:spPr/>
        <p:txBody>
          <a:bodyPr/>
          <a:lstStyle/>
          <a:p>
            <a:endParaRPr lang="es-PE"/>
          </a:p>
        </p:txBody>
      </p:sp>
      <p:sp>
        <p:nvSpPr>
          <p:cNvPr id="7" name="6 Marcador de número de diapositiva"/>
          <p:cNvSpPr>
            <a:spLocks noGrp="1"/>
          </p:cNvSpPr>
          <p:nvPr>
            <p:ph type="sldNum" sz="quarter" idx="12"/>
          </p:nvPr>
        </p:nvSpPr>
        <p:spPr/>
        <p:txBody>
          <a:bodyPr/>
          <a:lstStyle/>
          <a:p>
            <a:fld id="{15B594D1-0E12-4353-88A5-2E34167B597D}" type="slidenum">
              <a:rPr lang="es-PE" smtClean="0"/>
              <a:pPr/>
              <a:t>‹Nº›</a:t>
            </a:fld>
            <a:endParaRPr lang="es-P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D41B9BAB-0604-4428-8759-8988B0ED5A18}" type="datetimeFigureOut">
              <a:rPr lang="es-PE" smtClean="0"/>
              <a:pPr/>
              <a:t>12/09/2016</a:t>
            </a:fld>
            <a:endParaRPr lang="es-PE"/>
          </a:p>
        </p:txBody>
      </p:sp>
      <p:sp>
        <p:nvSpPr>
          <p:cNvPr id="6" name="5 Marcador de pie de página"/>
          <p:cNvSpPr>
            <a:spLocks noGrp="1"/>
          </p:cNvSpPr>
          <p:nvPr>
            <p:ph type="ftr" sz="quarter" idx="11"/>
          </p:nvPr>
        </p:nvSpPr>
        <p:spPr/>
        <p:txBody>
          <a:bodyPr/>
          <a:lstStyle/>
          <a:p>
            <a:endParaRPr lang="es-PE"/>
          </a:p>
        </p:txBody>
      </p:sp>
      <p:sp>
        <p:nvSpPr>
          <p:cNvPr id="7" name="6 Marcador de número de diapositiva"/>
          <p:cNvSpPr>
            <a:spLocks noGrp="1"/>
          </p:cNvSpPr>
          <p:nvPr>
            <p:ph type="sldNum" sz="quarter" idx="12"/>
          </p:nvPr>
        </p:nvSpPr>
        <p:spPr/>
        <p:txBody>
          <a:bodyPr/>
          <a:lstStyle/>
          <a:p>
            <a:fld id="{15B594D1-0E12-4353-88A5-2E34167B597D}" type="slidenum">
              <a:rPr lang="es-PE" smtClean="0"/>
              <a:pPr/>
              <a:t>‹Nº›</a:t>
            </a:fld>
            <a:endParaRPr lang="es-P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PE"/>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1B9BAB-0604-4428-8759-8988B0ED5A18}" type="datetimeFigureOut">
              <a:rPr lang="es-PE" smtClean="0"/>
              <a:pPr/>
              <a:t>12/09/2016</a:t>
            </a:fld>
            <a:endParaRPr lang="es-PE"/>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B594D1-0E12-4353-88A5-2E34167B597D}" type="slidenum">
              <a:rPr lang="es-PE" smtClean="0"/>
              <a:pPr/>
              <a:t>‹Nº›</a:t>
            </a:fld>
            <a:endParaRPr lang="es-PE"/>
          </a:p>
        </p:txBody>
      </p:sp>
    </p:spTree>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2.bin"/></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71.jpeg"/></Relationships>
</file>

<file path=ppt/slides/_rels/slide7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e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7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1.jpe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85.png"/><Relationship Id="rId5" Type="http://schemas.openxmlformats.org/officeDocument/2006/relationships/image" Target="../media/image81.jpeg"/><Relationship Id="rId4" Type="http://schemas.openxmlformats.org/officeDocument/2006/relationships/oleObject" Target="../embeddings/oleObject4.bin"/></Relationships>
</file>

<file path=ppt/slides/_rels/slide7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4"/>
          <p:cNvSpPr>
            <a:spLocks noGrp="1" noChangeArrowheads="1"/>
          </p:cNvSpPr>
          <p:nvPr>
            <p:ph type="ctrTitle"/>
          </p:nvPr>
        </p:nvSpPr>
        <p:spPr>
          <a:xfrm>
            <a:off x="683568" y="2420888"/>
            <a:ext cx="7772400" cy="1470025"/>
          </a:xfrm>
          <a:noFill/>
          <a:extLst>
            <a:ext uri="{909E8E84-426E-40DD-AFC4-6F175D3DCCD1}">
              <a14:hiddenFill xmlns:a14="http://schemas.microsoft.com/office/drawing/2010/main" xmlns="">
                <a:solidFill>
                  <a:srgbClr val="FFFFFF"/>
                </a:solidFill>
              </a14:hiddenFill>
            </a:ext>
          </a:extLst>
        </p:spPr>
        <p:txBody>
          <a:bodyPr>
            <a:normAutofit/>
          </a:bodyPr>
          <a:lstStyle/>
          <a:p>
            <a:r>
              <a:rPr lang="es-ES" b="1" dirty="0" smtClean="0">
                <a:effectLst/>
              </a:rPr>
              <a:t>Tabla Periódica</a:t>
            </a:r>
          </a:p>
        </p:txBody>
      </p:sp>
    </p:spTree>
    <p:extLst>
      <p:ext uri="{BB962C8B-B14F-4D97-AF65-F5344CB8AC3E}">
        <p14:creationId xmlns:p14="http://schemas.microsoft.com/office/powerpoint/2010/main" xmlns="" val="27308297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301625" y="115888"/>
            <a:ext cx="8540750" cy="1143000"/>
          </a:xfrm>
          <a:noFill/>
          <a:extLst>
            <a:ext uri="{909E8E84-426E-40DD-AFC4-6F175D3DCCD1}">
              <a14:hiddenFill xmlns:a14="http://schemas.microsoft.com/office/drawing/2010/main" xmlns="">
                <a:solidFill>
                  <a:srgbClr val="FFFFFF"/>
                </a:solidFill>
              </a14:hiddenFill>
            </a:ext>
          </a:extLst>
        </p:spPr>
        <p:txBody>
          <a:bodyPr>
            <a:normAutofit/>
          </a:bodyPr>
          <a:lstStyle/>
          <a:p>
            <a:r>
              <a:rPr lang="es-ES" sz="3200" b="1" dirty="0" smtClean="0">
                <a:solidFill>
                  <a:srgbClr val="FF0000"/>
                </a:solidFill>
                <a:effectLst/>
              </a:rPr>
              <a:t>Elementos representativos</a:t>
            </a:r>
          </a:p>
        </p:txBody>
      </p:sp>
      <p:sp>
        <p:nvSpPr>
          <p:cNvPr id="58371" name="Rectangle 3"/>
          <p:cNvSpPr>
            <a:spLocks noGrp="1" noChangeArrowheads="1"/>
          </p:cNvSpPr>
          <p:nvPr>
            <p:ph idx="1"/>
          </p:nvPr>
        </p:nvSpPr>
        <p:spPr>
          <a:xfrm>
            <a:off x="395289" y="1341438"/>
            <a:ext cx="8353176" cy="3959225"/>
          </a:xfrm>
          <a:noFill/>
          <a:extLst>
            <a:ext uri="{909E8E84-426E-40DD-AFC4-6F175D3DCCD1}">
              <a14:hiddenFill xmlns:a14="http://schemas.microsoft.com/office/drawing/2010/main" xmlns="">
                <a:solidFill>
                  <a:srgbClr val="FFFFFF"/>
                </a:solidFill>
              </a14:hiddenFill>
            </a:ext>
          </a:extLst>
        </p:spPr>
        <p:txBody>
          <a:bodyPr>
            <a:normAutofit/>
          </a:bodyPr>
          <a:lstStyle/>
          <a:p>
            <a:pPr algn="just">
              <a:lnSpc>
                <a:spcPct val="90000"/>
              </a:lnSpc>
              <a:buClr>
                <a:schemeClr val="folHlink"/>
              </a:buClr>
            </a:pPr>
            <a:r>
              <a:rPr lang="es-AR" sz="2800" b="1" dirty="0" smtClean="0">
                <a:solidFill>
                  <a:srgbClr val="0000FF"/>
                </a:solidFill>
                <a:effectLst/>
              </a:rPr>
              <a:t>Elementos representativos: (bloques s y p)</a:t>
            </a:r>
            <a:r>
              <a:rPr lang="es-AR" sz="2800" dirty="0" smtClean="0">
                <a:solidFill>
                  <a:srgbClr val="0000FF"/>
                </a:solidFill>
                <a:effectLst/>
              </a:rPr>
              <a:t> </a:t>
            </a:r>
            <a:r>
              <a:rPr lang="es-AR" sz="2800" dirty="0" smtClean="0">
                <a:effectLst/>
              </a:rPr>
              <a:t>son los elementos de los grupos A de la tabla periódica, en los que el último electrón se añade a un orbital </a:t>
            </a:r>
            <a:r>
              <a:rPr lang="es-AR" sz="2800" b="1" dirty="0" smtClean="0">
                <a:effectLst/>
              </a:rPr>
              <a:t>s</a:t>
            </a:r>
            <a:r>
              <a:rPr lang="es-AR" sz="2800" dirty="0" smtClean="0">
                <a:effectLst/>
              </a:rPr>
              <a:t> o </a:t>
            </a:r>
            <a:r>
              <a:rPr lang="es-AR" sz="2800" b="1" dirty="0" smtClean="0">
                <a:effectLst/>
              </a:rPr>
              <a:t>p</a:t>
            </a:r>
            <a:r>
              <a:rPr lang="es-AR" sz="2800" dirty="0" smtClean="0">
                <a:effectLst/>
              </a:rPr>
              <a:t>, con excepción del helio los gases nobles tienen completamente lleno el subnivel p</a:t>
            </a:r>
            <a:r>
              <a:rPr lang="es-AR" sz="2800" i="1" dirty="0" smtClean="0">
                <a:effectLst/>
              </a:rPr>
              <a:t> </a:t>
            </a:r>
            <a:r>
              <a:rPr lang="es-AR" sz="2800" dirty="0" smtClean="0">
                <a:effectLst/>
              </a:rPr>
              <a:t>(</a:t>
            </a:r>
            <a:r>
              <a:rPr lang="es-AR" sz="2800" b="1" dirty="0" smtClean="0">
                <a:effectLst/>
              </a:rPr>
              <a:t>He 1s</a:t>
            </a:r>
            <a:r>
              <a:rPr lang="es-AR" sz="2800" b="1" baseline="30000" dirty="0" smtClean="0">
                <a:effectLst/>
              </a:rPr>
              <a:t>2</a:t>
            </a:r>
            <a:r>
              <a:rPr lang="es-AR" sz="2800" dirty="0" smtClean="0">
                <a:effectLst/>
              </a:rPr>
              <a:t>, los demás </a:t>
            </a:r>
            <a:r>
              <a:rPr lang="es-AR" sz="2800" b="1" dirty="0" smtClean="0">
                <a:effectLst/>
              </a:rPr>
              <a:t>ns</a:t>
            </a:r>
            <a:r>
              <a:rPr lang="es-AR" sz="2800" b="1" baseline="30000" dirty="0" smtClean="0">
                <a:effectLst/>
              </a:rPr>
              <a:t>2</a:t>
            </a:r>
            <a:r>
              <a:rPr lang="es-AR" sz="2800" b="1" dirty="0" smtClean="0">
                <a:effectLst/>
              </a:rPr>
              <a:t> np</a:t>
            </a:r>
            <a:r>
              <a:rPr lang="es-AR" sz="2800" b="1" baseline="30000" dirty="0" smtClean="0">
                <a:effectLst/>
              </a:rPr>
              <a:t>6</a:t>
            </a:r>
            <a:r>
              <a:rPr lang="es-AR" sz="2800" dirty="0" smtClean="0">
                <a:effectLst/>
              </a:rPr>
              <a:t>)</a:t>
            </a:r>
          </a:p>
          <a:p>
            <a:pPr>
              <a:lnSpc>
                <a:spcPct val="90000"/>
              </a:lnSpc>
              <a:buClr>
                <a:schemeClr val="folHlink"/>
              </a:buClr>
            </a:pPr>
            <a:r>
              <a:rPr lang="es-AR" sz="2800" dirty="0" smtClean="0">
                <a:effectLst/>
              </a:rPr>
              <a:t>Cada grupo tiene nombre específico</a:t>
            </a:r>
            <a:r>
              <a:rPr lang="es-ES" sz="2800" dirty="0" smtClean="0">
                <a:effectLst/>
              </a:rPr>
              <a:t> </a:t>
            </a:r>
          </a:p>
          <a:p>
            <a:pPr>
              <a:lnSpc>
                <a:spcPct val="90000"/>
              </a:lnSpc>
              <a:buClr>
                <a:schemeClr val="folHlink"/>
              </a:buClr>
            </a:pPr>
            <a:r>
              <a:rPr lang="es-AR" sz="2800" dirty="0" smtClean="0">
                <a:effectLst/>
              </a:rPr>
              <a:t>La configuración electrónica externa para los elementos representativos es:</a:t>
            </a:r>
            <a:endParaRPr lang="es-AR" sz="2800" i="1" dirty="0" smtClean="0">
              <a:effectLst/>
            </a:endParaRPr>
          </a:p>
          <a:p>
            <a:pPr>
              <a:lnSpc>
                <a:spcPct val="90000"/>
              </a:lnSpc>
              <a:buFont typeface="Wingdings" pitchFamily="2" charset="2"/>
              <a:buNone/>
            </a:pPr>
            <a:endParaRPr lang="es-AR" sz="2800" dirty="0" smtClean="0">
              <a:effectLst/>
            </a:endParaRPr>
          </a:p>
        </p:txBody>
      </p:sp>
      <p:sp>
        <p:nvSpPr>
          <p:cNvPr id="58372" name="Text Box 5"/>
          <p:cNvSpPr txBox="1">
            <a:spLocks noChangeArrowheads="1"/>
          </p:cNvSpPr>
          <p:nvPr/>
        </p:nvSpPr>
        <p:spPr bwMode="auto">
          <a:xfrm>
            <a:off x="2411413" y="5661025"/>
            <a:ext cx="1892300" cy="519113"/>
          </a:xfrm>
          <a:prstGeom prst="rect">
            <a:avLst/>
          </a:prstGeom>
          <a:solidFill>
            <a:schemeClr val="bg1"/>
          </a:solidFill>
          <a:ln>
            <a:noFill/>
          </a:ln>
        </p:spPr>
        <p:txBody>
          <a:bodyPr>
            <a:spAutoFit/>
          </a:bodyPr>
          <a:lstStyle>
            <a:lvl1pPr eaLnBrk="0" hangingPunct="0">
              <a:defRPr>
                <a:solidFill>
                  <a:schemeClr val="tx1"/>
                </a:solidFill>
                <a:latin typeface="Tahoma" pitchFamily="34" charset="0"/>
                <a:cs typeface="Arial" charset="0"/>
              </a:defRPr>
            </a:lvl1pPr>
            <a:lvl2pPr marL="742950" indent="-285750" eaLnBrk="0" hangingPunct="0">
              <a:defRPr>
                <a:solidFill>
                  <a:schemeClr val="tx1"/>
                </a:solidFill>
                <a:latin typeface="Tahoma" pitchFamily="34" charset="0"/>
                <a:cs typeface="Arial" charset="0"/>
              </a:defRPr>
            </a:lvl2pPr>
            <a:lvl3pPr marL="1143000" indent="-228600" eaLnBrk="0" hangingPunct="0">
              <a:defRPr>
                <a:solidFill>
                  <a:schemeClr val="tx1"/>
                </a:solidFill>
                <a:latin typeface="Tahoma" pitchFamily="34" charset="0"/>
                <a:cs typeface="Arial" charset="0"/>
              </a:defRPr>
            </a:lvl3pPr>
            <a:lvl4pPr marL="1600200" indent="-228600" eaLnBrk="0" hangingPunct="0">
              <a:defRPr>
                <a:solidFill>
                  <a:schemeClr val="tx1"/>
                </a:solidFill>
                <a:latin typeface="Tahoma" pitchFamily="34" charset="0"/>
                <a:cs typeface="Arial" charset="0"/>
              </a:defRPr>
            </a:lvl4pPr>
            <a:lvl5pPr marL="2057400" indent="-228600" eaLnBrk="0" hangingPunct="0">
              <a:defRPr>
                <a:solidFill>
                  <a:schemeClr val="tx1"/>
                </a:solidFill>
                <a:latin typeface="Tahoma" pitchFamily="34" charset="0"/>
                <a:cs typeface="Arial" charset="0"/>
              </a:defRPr>
            </a:lvl5pPr>
            <a:lvl6pPr marL="2514600" indent="-228600" eaLnBrk="0" fontAlgn="base" hangingPunct="0">
              <a:spcBef>
                <a:spcPct val="0"/>
              </a:spcBef>
              <a:spcAft>
                <a:spcPct val="0"/>
              </a:spcAft>
              <a:defRPr>
                <a:solidFill>
                  <a:schemeClr val="tx1"/>
                </a:solidFill>
                <a:latin typeface="Tahoma" pitchFamily="34" charset="0"/>
                <a:cs typeface="Arial" charset="0"/>
              </a:defRPr>
            </a:lvl6pPr>
            <a:lvl7pPr marL="2971800" indent="-228600" eaLnBrk="0" fontAlgn="base" hangingPunct="0">
              <a:spcBef>
                <a:spcPct val="0"/>
              </a:spcBef>
              <a:spcAft>
                <a:spcPct val="0"/>
              </a:spcAft>
              <a:defRPr>
                <a:solidFill>
                  <a:schemeClr val="tx1"/>
                </a:solidFill>
                <a:latin typeface="Tahoma" pitchFamily="34" charset="0"/>
                <a:cs typeface="Arial" charset="0"/>
              </a:defRPr>
            </a:lvl7pPr>
            <a:lvl8pPr marL="3429000" indent="-228600" eaLnBrk="0" fontAlgn="base" hangingPunct="0">
              <a:spcBef>
                <a:spcPct val="0"/>
              </a:spcBef>
              <a:spcAft>
                <a:spcPct val="0"/>
              </a:spcAft>
              <a:defRPr>
                <a:solidFill>
                  <a:schemeClr val="tx1"/>
                </a:solidFill>
                <a:latin typeface="Tahoma" pitchFamily="34" charset="0"/>
                <a:cs typeface="Arial" charset="0"/>
              </a:defRPr>
            </a:lvl8pPr>
            <a:lvl9pPr marL="3886200" indent="-228600" eaLnBrk="0" fontAlgn="base" hangingPunct="0">
              <a:spcBef>
                <a:spcPct val="0"/>
              </a:spcBef>
              <a:spcAft>
                <a:spcPct val="0"/>
              </a:spcAft>
              <a:defRPr>
                <a:solidFill>
                  <a:schemeClr val="tx1"/>
                </a:solidFill>
                <a:latin typeface="Tahoma" pitchFamily="34" charset="0"/>
                <a:cs typeface="Arial" charset="0"/>
              </a:defRPr>
            </a:lvl9pPr>
          </a:lstStyle>
          <a:p>
            <a:pPr eaLnBrk="1" hangingPunct="1"/>
            <a:r>
              <a:rPr lang="es-AR" sz="2800">
                <a:solidFill>
                  <a:srgbClr val="000000"/>
                </a:solidFill>
              </a:rPr>
              <a:t>ns</a:t>
            </a:r>
            <a:r>
              <a:rPr lang="es-AR" sz="2800" baseline="30000">
                <a:solidFill>
                  <a:srgbClr val="000000"/>
                </a:solidFill>
              </a:rPr>
              <a:t>x</a:t>
            </a:r>
            <a:r>
              <a:rPr lang="es-AR" sz="2800">
                <a:solidFill>
                  <a:srgbClr val="000000"/>
                </a:solidFill>
              </a:rPr>
              <a:t> np</a:t>
            </a:r>
            <a:r>
              <a:rPr lang="es-AR" sz="2800" baseline="30000">
                <a:solidFill>
                  <a:srgbClr val="000000"/>
                </a:solidFill>
              </a:rPr>
              <a:t>y</a:t>
            </a:r>
            <a:endParaRPr lang="es-ES" sz="2800" baseline="30000">
              <a:solidFill>
                <a:srgbClr val="000000"/>
              </a:solidFill>
            </a:endParaRPr>
          </a:p>
        </p:txBody>
      </p:sp>
      <p:sp>
        <p:nvSpPr>
          <p:cNvPr id="58373" name="Rectangle 6"/>
          <p:cNvSpPr>
            <a:spLocks noChangeArrowheads="1"/>
          </p:cNvSpPr>
          <p:nvPr/>
        </p:nvSpPr>
        <p:spPr bwMode="auto">
          <a:xfrm>
            <a:off x="4716463" y="5516563"/>
            <a:ext cx="2016125" cy="915987"/>
          </a:xfrm>
          <a:prstGeom prst="rect">
            <a:avLst/>
          </a:prstGeom>
          <a:solidFill>
            <a:schemeClr val="bg1"/>
          </a:solidFill>
          <a:ln>
            <a:noFill/>
          </a:ln>
        </p:spPr>
        <p:txBody>
          <a:bodyPr>
            <a:spAutoFit/>
          </a:bodyPr>
          <a:lstStyle/>
          <a:p>
            <a:r>
              <a:rPr lang="es-AR" b="1">
                <a:solidFill>
                  <a:srgbClr val="000000"/>
                </a:solidFill>
              </a:rPr>
              <a:t>n = 1,2,3….. 7</a:t>
            </a:r>
            <a:endParaRPr lang="es-ES" b="1">
              <a:solidFill>
                <a:srgbClr val="000000"/>
              </a:solidFill>
            </a:endParaRPr>
          </a:p>
          <a:p>
            <a:r>
              <a:rPr lang="es-AR" b="1">
                <a:solidFill>
                  <a:srgbClr val="000000"/>
                </a:solidFill>
              </a:rPr>
              <a:t>x = 1 a 2</a:t>
            </a:r>
            <a:endParaRPr lang="es-ES" b="1">
              <a:solidFill>
                <a:srgbClr val="000000"/>
              </a:solidFill>
            </a:endParaRPr>
          </a:p>
          <a:p>
            <a:r>
              <a:rPr lang="es-AR" b="1">
                <a:solidFill>
                  <a:srgbClr val="000000"/>
                </a:solidFill>
              </a:rPr>
              <a:t>y = 1 a 6</a:t>
            </a:r>
            <a:endParaRPr lang="es-ES" b="1">
              <a:solidFill>
                <a:srgbClr val="000000"/>
              </a:solidFill>
            </a:endParaRPr>
          </a:p>
        </p:txBody>
      </p:sp>
    </p:spTree>
    <p:extLst>
      <p:ext uri="{BB962C8B-B14F-4D97-AF65-F5344CB8AC3E}">
        <p14:creationId xmlns:p14="http://schemas.microsoft.com/office/powerpoint/2010/main" xmlns="" val="35881402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4"/>
          <p:cNvSpPr>
            <a:spLocks noChangeArrowheads="1"/>
          </p:cNvSpPr>
          <p:nvPr/>
        </p:nvSpPr>
        <p:spPr bwMode="auto">
          <a:xfrm>
            <a:off x="301625" y="115888"/>
            <a:ext cx="8540750" cy="1368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0" hangingPunct="0"/>
            <a:r>
              <a:rPr lang="es-ES" sz="3200" dirty="0">
                <a:solidFill>
                  <a:srgbClr val="FF0000"/>
                </a:solidFill>
              </a:rPr>
              <a:t>Elementos de transición</a:t>
            </a:r>
          </a:p>
        </p:txBody>
      </p:sp>
      <p:sp>
        <p:nvSpPr>
          <p:cNvPr id="59395" name="Rectangle 5"/>
          <p:cNvSpPr>
            <a:spLocks noChangeArrowheads="1"/>
          </p:cNvSpPr>
          <p:nvPr/>
        </p:nvSpPr>
        <p:spPr bwMode="auto">
          <a:xfrm>
            <a:off x="431800" y="1160692"/>
            <a:ext cx="8280400" cy="1008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gn="just" eaLnBrk="0" hangingPunct="0">
              <a:lnSpc>
                <a:spcPct val="90000"/>
              </a:lnSpc>
              <a:spcBef>
                <a:spcPct val="20000"/>
              </a:spcBef>
              <a:buClr>
                <a:schemeClr val="folHlink"/>
              </a:buClr>
              <a:buSzPct val="65000"/>
              <a:buFont typeface="Wingdings" pitchFamily="2" charset="2"/>
              <a:buChar char="n"/>
            </a:pPr>
            <a:r>
              <a:rPr lang="es-AR" sz="2400" b="1" dirty="0">
                <a:solidFill>
                  <a:srgbClr val="0000FF"/>
                </a:solidFill>
              </a:rPr>
              <a:t>Llenan los subniveles “d” de la penúltima capa</a:t>
            </a:r>
            <a:r>
              <a:rPr lang="es-AR" sz="2400" dirty="0">
                <a:solidFill>
                  <a:schemeClr val="folHlink"/>
                </a:solidFill>
              </a:rPr>
              <a:t>.</a:t>
            </a:r>
            <a:r>
              <a:rPr lang="es-AR" sz="2400" dirty="0"/>
              <a:t> Se hallan ubicados en el centro de la tabla periódica, </a:t>
            </a:r>
            <a:r>
              <a:rPr lang="es-AR" sz="2400" b="1" dirty="0">
                <a:solidFill>
                  <a:srgbClr val="0000FF"/>
                </a:solidFill>
              </a:rPr>
              <a:t>en los periodos 4, 5 y 6</a:t>
            </a:r>
            <a:r>
              <a:rPr lang="es-AR" sz="2400" dirty="0">
                <a:solidFill>
                  <a:srgbClr val="0000FF"/>
                </a:solidFill>
              </a:rPr>
              <a:t>.</a:t>
            </a:r>
          </a:p>
          <a:p>
            <a:pPr marL="342900" indent="-342900" eaLnBrk="0" hangingPunct="0">
              <a:lnSpc>
                <a:spcPct val="90000"/>
              </a:lnSpc>
              <a:spcBef>
                <a:spcPct val="20000"/>
              </a:spcBef>
              <a:buClr>
                <a:schemeClr val="folHlink"/>
              </a:buClr>
              <a:buSzPct val="65000"/>
              <a:buFont typeface="Wingdings" pitchFamily="2" charset="2"/>
              <a:buNone/>
            </a:pPr>
            <a:r>
              <a:rPr lang="es-AR" sz="2400" dirty="0"/>
              <a:t> </a:t>
            </a:r>
            <a:endParaRPr lang="es-ES" sz="2400" dirty="0"/>
          </a:p>
        </p:txBody>
      </p:sp>
      <p:graphicFrame>
        <p:nvGraphicFramePr>
          <p:cNvPr id="148530" name="Group 50"/>
          <p:cNvGraphicFramePr>
            <a:graphicFrameLocks noGrp="1"/>
          </p:cNvGraphicFramePr>
          <p:nvPr>
            <p:extLst>
              <p:ext uri="{D42A27DB-BD31-4B8C-83A1-F6EECF244321}">
                <p14:modId xmlns:p14="http://schemas.microsoft.com/office/powerpoint/2010/main" xmlns="" val="3013623557"/>
              </p:ext>
            </p:extLst>
          </p:nvPr>
        </p:nvGraphicFramePr>
        <p:xfrm>
          <a:off x="2188958" y="2420888"/>
          <a:ext cx="4319587" cy="1439863"/>
        </p:xfrm>
        <a:graphic>
          <a:graphicData uri="http://schemas.openxmlformats.org/drawingml/2006/table">
            <a:tbl>
              <a:tblPr/>
              <a:tblGrid>
                <a:gridCol w="4319587"/>
              </a:tblGrid>
              <a:tr h="479425">
                <a:tc>
                  <a:txBody>
                    <a:bodyPr/>
                    <a:lstStyle/>
                    <a:p>
                      <a:pPr marL="0" marR="0" lvl="0" indent="0" algn="l" defTabSz="914400" rtl="0" eaLnBrk="0" fontAlgn="base" latinLnBrk="0" hangingPunct="0">
                        <a:lnSpc>
                          <a:spcPct val="100000"/>
                        </a:lnSpc>
                        <a:spcBef>
                          <a:spcPct val="0"/>
                        </a:spcBef>
                        <a:spcAft>
                          <a:spcPct val="0"/>
                        </a:spcAft>
                        <a:buClr>
                          <a:schemeClr val="hlink"/>
                        </a:buClr>
                        <a:buSzPct val="65000"/>
                        <a:buFont typeface="Wingdings" pitchFamily="2" charset="2"/>
                        <a:buNone/>
                        <a:tabLst/>
                      </a:pPr>
                      <a:r>
                        <a:rPr kumimoji="0" lang="es-AR" sz="2400" b="0" i="0" u="none" strike="noStrike" cap="none" normalizeH="0" baseline="0" dirty="0" smtClean="0">
                          <a:ln>
                            <a:noFill/>
                          </a:ln>
                          <a:solidFill>
                            <a:srgbClr val="000000"/>
                          </a:solidFill>
                          <a:effectLst/>
                          <a:latin typeface="Tahoma" pitchFamily="34" charset="0"/>
                          <a:ea typeface="Times New Roman" pitchFamily="18" charset="0"/>
                          <a:cs typeface="Arial" charset="0"/>
                        </a:rPr>
                        <a:t>Periodo 4: </a:t>
                      </a:r>
                      <a:r>
                        <a:rPr kumimoji="0" lang="es-AR" sz="2400" b="0" i="0" u="none" strike="noStrike" cap="none" normalizeH="0" baseline="-30000" dirty="0" smtClean="0">
                          <a:ln>
                            <a:noFill/>
                          </a:ln>
                          <a:solidFill>
                            <a:srgbClr val="000000"/>
                          </a:solidFill>
                          <a:effectLst/>
                          <a:latin typeface="Tahoma" pitchFamily="34" charset="0"/>
                          <a:ea typeface="Times New Roman" pitchFamily="18" charset="0"/>
                          <a:cs typeface="Arial" charset="0"/>
                        </a:rPr>
                        <a:t>21</a:t>
                      </a:r>
                      <a:r>
                        <a:rPr kumimoji="0" lang="es-AR" sz="2400" b="0" i="0" u="none" strike="noStrike" cap="none" normalizeH="0" baseline="0" dirty="0" smtClean="0">
                          <a:ln>
                            <a:noFill/>
                          </a:ln>
                          <a:solidFill>
                            <a:srgbClr val="000000"/>
                          </a:solidFill>
                          <a:effectLst/>
                          <a:latin typeface="Tahoma" pitchFamily="34" charset="0"/>
                          <a:ea typeface="Times New Roman" pitchFamily="18" charset="0"/>
                          <a:cs typeface="Arial" charset="0"/>
                        </a:rPr>
                        <a:t>Sc </a:t>
                      </a:r>
                      <a:r>
                        <a:rPr kumimoji="0" lang="es-AR" sz="2400" b="0" i="0" u="none" strike="noStrike" cap="none" normalizeH="0" baseline="0" dirty="0" smtClean="0">
                          <a:ln>
                            <a:noFill/>
                          </a:ln>
                          <a:solidFill>
                            <a:srgbClr val="000000"/>
                          </a:solidFill>
                          <a:effectLst/>
                          <a:latin typeface="Tahoma" pitchFamily="34" charset="0"/>
                          <a:ea typeface="Times New Roman" pitchFamily="18" charset="0"/>
                          <a:cs typeface="Arial" charset="0"/>
                          <a:sym typeface="Wingdings 3" pitchFamily="18" charset="2"/>
                        </a:rPr>
                        <a:t></a:t>
                      </a:r>
                      <a:r>
                        <a:rPr kumimoji="0" lang="es-AR" sz="2400" b="0" i="0" u="none" strike="noStrike" cap="none" normalizeH="0" baseline="0" dirty="0" smtClean="0">
                          <a:ln>
                            <a:noFill/>
                          </a:ln>
                          <a:solidFill>
                            <a:srgbClr val="000000"/>
                          </a:solidFill>
                          <a:effectLst/>
                          <a:latin typeface="Tahoma" pitchFamily="34" charset="0"/>
                          <a:ea typeface="Times New Roman" pitchFamily="18" charset="0"/>
                          <a:cs typeface="Arial" charset="0"/>
                        </a:rPr>
                        <a:t> </a:t>
                      </a:r>
                      <a:r>
                        <a:rPr kumimoji="0" lang="es-AR" sz="2400" b="0" i="0" u="none" strike="noStrike" cap="none" normalizeH="0" baseline="-30000" dirty="0" smtClean="0">
                          <a:ln>
                            <a:noFill/>
                          </a:ln>
                          <a:solidFill>
                            <a:srgbClr val="000000"/>
                          </a:solidFill>
                          <a:effectLst/>
                          <a:latin typeface="Tahoma" pitchFamily="34" charset="0"/>
                          <a:ea typeface="Times New Roman" pitchFamily="18" charset="0"/>
                          <a:cs typeface="Arial" charset="0"/>
                          <a:sym typeface="Wingdings 3" pitchFamily="18" charset="2"/>
                        </a:rPr>
                        <a:t>30</a:t>
                      </a:r>
                      <a:r>
                        <a:rPr kumimoji="0" lang="es-AR" sz="2400" b="0" i="0" u="none" strike="noStrike" cap="none" normalizeH="0" baseline="0" dirty="0" smtClean="0">
                          <a:ln>
                            <a:noFill/>
                          </a:ln>
                          <a:solidFill>
                            <a:srgbClr val="000000"/>
                          </a:solidFill>
                          <a:effectLst/>
                          <a:latin typeface="Tahoma" pitchFamily="34" charset="0"/>
                          <a:ea typeface="Times New Roman" pitchFamily="18" charset="0"/>
                          <a:cs typeface="Arial" charset="0"/>
                          <a:sym typeface="Wingdings 3" pitchFamily="18" charset="2"/>
                        </a:rPr>
                        <a:t>Zn</a:t>
                      </a:r>
                    </a:p>
                  </a:txBody>
                  <a:tcPr horzOverflow="overflow">
                    <a:lnL cap="flat">
                      <a:noFill/>
                    </a:lnL>
                    <a:lnR cap="flat">
                      <a:noFill/>
                    </a:lnR>
                    <a:lnT cap="flat">
                      <a:noFill/>
                    </a:lnT>
                    <a:lnB>
                      <a:noFill/>
                    </a:lnB>
                    <a:lnTlToBr>
                      <a:noFill/>
                    </a:lnTlToBr>
                    <a:lnBlToTr>
                      <a:noFill/>
                    </a:lnBlToTr>
                    <a:solidFill>
                      <a:schemeClr val="bg1"/>
                    </a:solidFill>
                  </a:tcPr>
                </a:tc>
              </a:tr>
              <a:tr h="481013">
                <a:tc>
                  <a:txBody>
                    <a:bodyPr/>
                    <a:lstStyle/>
                    <a:p>
                      <a:pPr marL="0" marR="0" lvl="0" indent="0" algn="l" defTabSz="914400" rtl="0" eaLnBrk="0" fontAlgn="base" latinLnBrk="0" hangingPunct="0">
                        <a:lnSpc>
                          <a:spcPct val="100000"/>
                        </a:lnSpc>
                        <a:spcBef>
                          <a:spcPct val="0"/>
                        </a:spcBef>
                        <a:spcAft>
                          <a:spcPct val="0"/>
                        </a:spcAft>
                        <a:buClr>
                          <a:schemeClr val="hlink"/>
                        </a:buClr>
                        <a:buSzPct val="65000"/>
                        <a:buFont typeface="Wingdings" pitchFamily="2" charset="2"/>
                        <a:buNone/>
                        <a:tabLst/>
                      </a:pPr>
                      <a:r>
                        <a:rPr kumimoji="0" lang="es-AR" sz="2400" b="0" i="0" u="none" strike="noStrike" cap="none" normalizeH="0" baseline="0" smtClean="0">
                          <a:ln>
                            <a:noFill/>
                          </a:ln>
                          <a:solidFill>
                            <a:srgbClr val="000000"/>
                          </a:solidFill>
                          <a:effectLst/>
                          <a:latin typeface="Tahoma" pitchFamily="34" charset="0"/>
                          <a:ea typeface="Times New Roman" pitchFamily="18" charset="0"/>
                          <a:cs typeface="Arial" charset="0"/>
                        </a:rPr>
                        <a:t>Periodo 5: </a:t>
                      </a:r>
                      <a:r>
                        <a:rPr kumimoji="0" lang="es-AR" sz="2400" b="0" i="0" u="none" strike="noStrike" cap="none" normalizeH="0" baseline="-30000" smtClean="0">
                          <a:ln>
                            <a:noFill/>
                          </a:ln>
                          <a:solidFill>
                            <a:srgbClr val="000000"/>
                          </a:solidFill>
                          <a:effectLst/>
                          <a:latin typeface="Tahoma" pitchFamily="34" charset="0"/>
                          <a:ea typeface="Times New Roman" pitchFamily="18" charset="0"/>
                          <a:cs typeface="Arial" charset="0"/>
                        </a:rPr>
                        <a:t>39</a:t>
                      </a:r>
                      <a:r>
                        <a:rPr kumimoji="0" lang="es-AR" sz="2400" b="0" i="0" u="none" strike="noStrike" cap="none" normalizeH="0" baseline="0" smtClean="0">
                          <a:ln>
                            <a:noFill/>
                          </a:ln>
                          <a:solidFill>
                            <a:srgbClr val="000000"/>
                          </a:solidFill>
                          <a:effectLst/>
                          <a:latin typeface="Tahoma" pitchFamily="34" charset="0"/>
                          <a:ea typeface="Times New Roman" pitchFamily="18" charset="0"/>
                          <a:cs typeface="Arial" charset="0"/>
                        </a:rPr>
                        <a:t>Y  </a:t>
                      </a:r>
                      <a:r>
                        <a:rPr kumimoji="0" lang="es-AR" sz="2400" b="0" i="0" u="none" strike="noStrike" cap="none" normalizeH="0" baseline="0" smtClean="0">
                          <a:ln>
                            <a:noFill/>
                          </a:ln>
                          <a:solidFill>
                            <a:srgbClr val="000000"/>
                          </a:solidFill>
                          <a:effectLst/>
                          <a:latin typeface="Tahoma" pitchFamily="34" charset="0"/>
                          <a:ea typeface="Times New Roman" pitchFamily="18" charset="0"/>
                          <a:cs typeface="Arial" charset="0"/>
                          <a:sym typeface="Wingdings 3" pitchFamily="18" charset="2"/>
                        </a:rPr>
                        <a:t>  </a:t>
                      </a:r>
                      <a:r>
                        <a:rPr kumimoji="0" lang="es-AR" sz="2400" b="0" i="0" u="none" strike="noStrike" cap="none" normalizeH="0" baseline="-30000" smtClean="0">
                          <a:ln>
                            <a:noFill/>
                          </a:ln>
                          <a:solidFill>
                            <a:srgbClr val="000000"/>
                          </a:solidFill>
                          <a:effectLst/>
                          <a:latin typeface="Tahoma" pitchFamily="34" charset="0"/>
                          <a:ea typeface="Times New Roman" pitchFamily="18" charset="0"/>
                          <a:cs typeface="Arial" charset="0"/>
                          <a:sym typeface="Wingdings 3" pitchFamily="18" charset="2"/>
                        </a:rPr>
                        <a:t>48</a:t>
                      </a:r>
                      <a:r>
                        <a:rPr kumimoji="0" lang="es-AR" sz="2400" b="0" i="0" u="none" strike="noStrike" cap="none" normalizeH="0" baseline="0" smtClean="0">
                          <a:ln>
                            <a:noFill/>
                          </a:ln>
                          <a:solidFill>
                            <a:srgbClr val="000000"/>
                          </a:solidFill>
                          <a:effectLst/>
                          <a:latin typeface="Tahoma" pitchFamily="34" charset="0"/>
                          <a:ea typeface="Times New Roman" pitchFamily="18" charset="0"/>
                          <a:cs typeface="Arial" charset="0"/>
                          <a:sym typeface="Wingdings 3" pitchFamily="18" charset="2"/>
                        </a:rPr>
                        <a:t>Cd</a:t>
                      </a:r>
                    </a:p>
                  </a:txBody>
                  <a:tcPr horzOverflow="overflow">
                    <a:lnL cap="flat">
                      <a:noFill/>
                    </a:lnL>
                    <a:lnR cap="flat">
                      <a:noFill/>
                    </a:lnR>
                    <a:lnT>
                      <a:noFill/>
                    </a:lnT>
                    <a:lnB>
                      <a:noFill/>
                    </a:lnB>
                    <a:lnTlToBr>
                      <a:noFill/>
                    </a:lnTlToBr>
                    <a:lnBlToTr>
                      <a:noFill/>
                    </a:lnBlToTr>
                    <a:solidFill>
                      <a:schemeClr val="bg1"/>
                    </a:solidFill>
                  </a:tcPr>
                </a:tc>
              </a:tr>
              <a:tr h="479425">
                <a:tc>
                  <a:txBody>
                    <a:bodyPr/>
                    <a:lstStyle/>
                    <a:p>
                      <a:pPr marL="0" marR="0" lvl="0" indent="0" algn="l" defTabSz="914400" rtl="0" eaLnBrk="0" fontAlgn="base" latinLnBrk="0" hangingPunct="0">
                        <a:lnSpc>
                          <a:spcPct val="100000"/>
                        </a:lnSpc>
                        <a:spcBef>
                          <a:spcPct val="0"/>
                        </a:spcBef>
                        <a:spcAft>
                          <a:spcPct val="0"/>
                        </a:spcAft>
                        <a:buClr>
                          <a:schemeClr val="hlink"/>
                        </a:buClr>
                        <a:buSzPct val="65000"/>
                        <a:buFont typeface="Wingdings" pitchFamily="2" charset="2"/>
                        <a:buNone/>
                        <a:tabLst/>
                      </a:pPr>
                      <a:r>
                        <a:rPr kumimoji="0" lang="es-AR" sz="2400" b="0" i="0" u="none" strike="noStrike" cap="none" normalizeH="0" baseline="0" dirty="0" smtClean="0">
                          <a:ln>
                            <a:noFill/>
                          </a:ln>
                          <a:solidFill>
                            <a:srgbClr val="000000"/>
                          </a:solidFill>
                          <a:effectLst/>
                          <a:latin typeface="Tahoma" pitchFamily="34" charset="0"/>
                          <a:ea typeface="Times New Roman" pitchFamily="18" charset="0"/>
                          <a:cs typeface="Arial" charset="0"/>
                        </a:rPr>
                        <a:t>Periodo 6: </a:t>
                      </a:r>
                      <a:r>
                        <a:rPr kumimoji="0" lang="es-AR" sz="2400" b="0" i="0" u="none" strike="noStrike" cap="none" normalizeH="0" baseline="-30000" dirty="0" smtClean="0">
                          <a:ln>
                            <a:noFill/>
                          </a:ln>
                          <a:solidFill>
                            <a:srgbClr val="000000"/>
                          </a:solidFill>
                          <a:effectLst/>
                          <a:latin typeface="Tahoma" pitchFamily="34" charset="0"/>
                          <a:ea typeface="Times New Roman" pitchFamily="18" charset="0"/>
                          <a:cs typeface="Arial" charset="0"/>
                        </a:rPr>
                        <a:t>57</a:t>
                      </a:r>
                      <a:r>
                        <a:rPr kumimoji="0" lang="es-AR" sz="2400" b="0" i="0" u="none" strike="noStrike" cap="none" normalizeH="0" baseline="0" dirty="0" smtClean="0">
                          <a:ln>
                            <a:noFill/>
                          </a:ln>
                          <a:solidFill>
                            <a:srgbClr val="000000"/>
                          </a:solidFill>
                          <a:effectLst/>
                          <a:latin typeface="Tahoma" pitchFamily="34" charset="0"/>
                          <a:ea typeface="Times New Roman" pitchFamily="18" charset="0"/>
                          <a:cs typeface="Arial" charset="0"/>
                        </a:rPr>
                        <a:t>La </a:t>
                      </a:r>
                      <a:r>
                        <a:rPr kumimoji="0" lang="es-AR" sz="2400" b="0" i="0" u="none" strike="noStrike" cap="none" normalizeH="0" baseline="0" dirty="0" smtClean="0">
                          <a:ln>
                            <a:noFill/>
                          </a:ln>
                          <a:solidFill>
                            <a:srgbClr val="000000"/>
                          </a:solidFill>
                          <a:effectLst/>
                          <a:latin typeface="Tahoma" pitchFamily="34" charset="0"/>
                          <a:ea typeface="Times New Roman" pitchFamily="18" charset="0"/>
                          <a:cs typeface="Arial" charset="0"/>
                          <a:sym typeface="Wingdings 3" pitchFamily="18" charset="2"/>
                        </a:rPr>
                        <a:t></a:t>
                      </a:r>
                      <a:r>
                        <a:rPr kumimoji="0" lang="es-AR" sz="2400" b="0" i="0" u="none" strike="noStrike" cap="none" normalizeH="0" baseline="0" dirty="0" smtClean="0">
                          <a:ln>
                            <a:noFill/>
                          </a:ln>
                          <a:solidFill>
                            <a:srgbClr val="000000"/>
                          </a:solidFill>
                          <a:effectLst/>
                          <a:latin typeface="Tahoma" pitchFamily="34" charset="0"/>
                          <a:ea typeface="Times New Roman" pitchFamily="18" charset="0"/>
                          <a:cs typeface="Arial" charset="0"/>
                        </a:rPr>
                        <a:t> </a:t>
                      </a:r>
                      <a:r>
                        <a:rPr kumimoji="0" lang="es-AR" sz="2400" b="0" i="0" u="none" strike="noStrike" cap="none" normalizeH="0" baseline="-30000" dirty="0" smtClean="0">
                          <a:ln>
                            <a:noFill/>
                          </a:ln>
                          <a:solidFill>
                            <a:srgbClr val="000000"/>
                          </a:solidFill>
                          <a:effectLst/>
                          <a:latin typeface="Tahoma" pitchFamily="34" charset="0"/>
                          <a:ea typeface="Times New Roman" pitchFamily="18" charset="0"/>
                          <a:cs typeface="Arial" charset="0"/>
                          <a:sym typeface="Wingdings 3" pitchFamily="18" charset="2"/>
                        </a:rPr>
                        <a:t>80</a:t>
                      </a:r>
                      <a:r>
                        <a:rPr kumimoji="0" lang="es-AR" sz="2400" b="0" i="0" u="none" strike="noStrike" cap="none" normalizeH="0" baseline="0" dirty="0" smtClean="0">
                          <a:ln>
                            <a:noFill/>
                          </a:ln>
                          <a:solidFill>
                            <a:srgbClr val="000000"/>
                          </a:solidFill>
                          <a:effectLst/>
                          <a:latin typeface="Tahoma" pitchFamily="34" charset="0"/>
                          <a:ea typeface="Times New Roman" pitchFamily="18" charset="0"/>
                          <a:cs typeface="Arial" charset="0"/>
                          <a:sym typeface="Wingdings 3" pitchFamily="18" charset="2"/>
                        </a:rPr>
                        <a:t>Hg</a:t>
                      </a:r>
                    </a:p>
                  </a:txBody>
                  <a:tcPr horzOverflow="overflow">
                    <a:lnL cap="flat">
                      <a:noFill/>
                    </a:lnL>
                    <a:lnR cap="flat">
                      <a:noFill/>
                    </a:lnR>
                    <a:lnT>
                      <a:noFill/>
                    </a:lnT>
                    <a:lnB cap="flat">
                      <a:noFill/>
                    </a:lnB>
                    <a:lnTlToBr>
                      <a:noFill/>
                    </a:lnTlToBr>
                    <a:lnBlToTr>
                      <a:noFill/>
                    </a:lnBlToTr>
                    <a:solidFill>
                      <a:schemeClr val="bg1"/>
                    </a:solidFill>
                  </a:tcPr>
                </a:tc>
              </a:tr>
            </a:tbl>
          </a:graphicData>
        </a:graphic>
      </p:graphicFrame>
      <p:sp>
        <p:nvSpPr>
          <p:cNvPr id="59400" name="Rectangle 36"/>
          <p:cNvSpPr>
            <a:spLocks noChangeArrowheads="1"/>
          </p:cNvSpPr>
          <p:nvPr/>
        </p:nvSpPr>
        <p:spPr bwMode="auto">
          <a:xfrm>
            <a:off x="628650" y="4543425"/>
            <a:ext cx="7688263" cy="884238"/>
          </a:xfrm>
          <a:prstGeom prst="rect">
            <a:avLst/>
          </a:prstGeom>
          <a:solidFill>
            <a:schemeClr val="bg1"/>
          </a:solidFill>
          <a:ln>
            <a:noFill/>
          </a:ln>
        </p:spPr>
        <p:txBody>
          <a:bodyPr anchor="ctr">
            <a:spAutoFit/>
          </a:bodyPr>
          <a:lstStyle/>
          <a:p>
            <a:r>
              <a:rPr lang="es-AR" sz="2400" dirty="0">
                <a:solidFill>
                  <a:srgbClr val="000000"/>
                </a:solidFill>
                <a:cs typeface="Times New Roman" pitchFamily="18" charset="0"/>
              </a:rPr>
              <a:t>La configuración electrónica de la capa de valencia es:</a:t>
            </a:r>
          </a:p>
          <a:p>
            <a:r>
              <a:rPr lang="es-AR" sz="2800" dirty="0">
                <a:solidFill>
                  <a:srgbClr val="000000"/>
                </a:solidFill>
                <a:cs typeface="Times New Roman" pitchFamily="18" charset="0"/>
              </a:rPr>
              <a:t>(n-1) d</a:t>
            </a:r>
            <a:r>
              <a:rPr lang="es-AR" sz="2800" baseline="30000" dirty="0">
                <a:solidFill>
                  <a:srgbClr val="000000"/>
                </a:solidFill>
                <a:cs typeface="Times New Roman" pitchFamily="18" charset="0"/>
              </a:rPr>
              <a:t>x </a:t>
            </a:r>
            <a:r>
              <a:rPr lang="es-AR" sz="2800" dirty="0" err="1">
                <a:solidFill>
                  <a:srgbClr val="000000"/>
                </a:solidFill>
                <a:cs typeface="Times New Roman" pitchFamily="18" charset="0"/>
              </a:rPr>
              <a:t>ns</a:t>
            </a:r>
            <a:r>
              <a:rPr lang="es-AR" sz="2800" baseline="30000" dirty="0" err="1">
                <a:solidFill>
                  <a:srgbClr val="000000"/>
                </a:solidFill>
                <a:cs typeface="Times New Roman" pitchFamily="18" charset="0"/>
              </a:rPr>
              <a:t>y</a:t>
            </a:r>
            <a:r>
              <a:rPr lang="es-AR" sz="2800" dirty="0">
                <a:solidFill>
                  <a:srgbClr val="000000"/>
                </a:solidFill>
                <a:cs typeface="Times New Roman" pitchFamily="18" charset="0"/>
              </a:rPr>
              <a:t> </a:t>
            </a:r>
            <a:r>
              <a:rPr lang="es-AR" sz="2400" dirty="0">
                <a:solidFill>
                  <a:srgbClr val="000000"/>
                </a:solidFill>
                <a:cs typeface="Times New Roman" pitchFamily="18" charset="0"/>
              </a:rPr>
              <a:t>no contiene electrones en los orbitales </a:t>
            </a:r>
            <a:r>
              <a:rPr lang="es-AR" sz="2400" dirty="0" err="1">
                <a:solidFill>
                  <a:srgbClr val="000000"/>
                </a:solidFill>
                <a:cs typeface="Times New Roman" pitchFamily="18" charset="0"/>
              </a:rPr>
              <a:t>np</a:t>
            </a:r>
            <a:endParaRPr lang="es-AR" sz="2400" dirty="0">
              <a:solidFill>
                <a:srgbClr val="000000"/>
              </a:solidFill>
              <a:cs typeface="Times New Roman" pitchFamily="18" charset="0"/>
            </a:endParaRPr>
          </a:p>
        </p:txBody>
      </p:sp>
      <p:sp>
        <p:nvSpPr>
          <p:cNvPr id="59401" name="Text Box 67"/>
          <p:cNvSpPr txBox="1">
            <a:spLocks noChangeArrowheads="1"/>
          </p:cNvSpPr>
          <p:nvPr/>
        </p:nvSpPr>
        <p:spPr bwMode="auto">
          <a:xfrm>
            <a:off x="6732588" y="5445125"/>
            <a:ext cx="1800225"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cs typeface="Arial" charset="0"/>
              </a:defRPr>
            </a:lvl1pPr>
            <a:lvl2pPr marL="742950" indent="-285750" eaLnBrk="0" hangingPunct="0">
              <a:defRPr>
                <a:solidFill>
                  <a:schemeClr val="tx1"/>
                </a:solidFill>
                <a:latin typeface="Tahoma" pitchFamily="34" charset="0"/>
                <a:cs typeface="Arial" charset="0"/>
              </a:defRPr>
            </a:lvl2pPr>
            <a:lvl3pPr marL="1143000" indent="-228600" eaLnBrk="0" hangingPunct="0">
              <a:defRPr>
                <a:solidFill>
                  <a:schemeClr val="tx1"/>
                </a:solidFill>
                <a:latin typeface="Tahoma" pitchFamily="34" charset="0"/>
                <a:cs typeface="Arial" charset="0"/>
              </a:defRPr>
            </a:lvl3pPr>
            <a:lvl4pPr marL="1600200" indent="-228600" eaLnBrk="0" hangingPunct="0">
              <a:defRPr>
                <a:solidFill>
                  <a:schemeClr val="tx1"/>
                </a:solidFill>
                <a:latin typeface="Tahoma" pitchFamily="34" charset="0"/>
                <a:cs typeface="Arial" charset="0"/>
              </a:defRPr>
            </a:lvl4pPr>
            <a:lvl5pPr marL="2057400" indent="-228600" eaLnBrk="0" hangingPunct="0">
              <a:defRPr>
                <a:solidFill>
                  <a:schemeClr val="tx1"/>
                </a:solidFill>
                <a:latin typeface="Tahoma" pitchFamily="34" charset="0"/>
                <a:cs typeface="Arial" charset="0"/>
              </a:defRPr>
            </a:lvl5pPr>
            <a:lvl6pPr marL="2514600" indent="-228600" eaLnBrk="0" fontAlgn="base" hangingPunct="0">
              <a:spcBef>
                <a:spcPct val="0"/>
              </a:spcBef>
              <a:spcAft>
                <a:spcPct val="0"/>
              </a:spcAft>
              <a:defRPr>
                <a:solidFill>
                  <a:schemeClr val="tx1"/>
                </a:solidFill>
                <a:latin typeface="Tahoma" pitchFamily="34" charset="0"/>
                <a:cs typeface="Arial" charset="0"/>
              </a:defRPr>
            </a:lvl6pPr>
            <a:lvl7pPr marL="2971800" indent="-228600" eaLnBrk="0" fontAlgn="base" hangingPunct="0">
              <a:spcBef>
                <a:spcPct val="0"/>
              </a:spcBef>
              <a:spcAft>
                <a:spcPct val="0"/>
              </a:spcAft>
              <a:defRPr>
                <a:solidFill>
                  <a:schemeClr val="tx1"/>
                </a:solidFill>
                <a:latin typeface="Tahoma" pitchFamily="34" charset="0"/>
                <a:cs typeface="Arial" charset="0"/>
              </a:defRPr>
            </a:lvl7pPr>
            <a:lvl8pPr marL="3429000" indent="-228600" eaLnBrk="0" fontAlgn="base" hangingPunct="0">
              <a:spcBef>
                <a:spcPct val="0"/>
              </a:spcBef>
              <a:spcAft>
                <a:spcPct val="0"/>
              </a:spcAft>
              <a:defRPr>
                <a:solidFill>
                  <a:schemeClr val="tx1"/>
                </a:solidFill>
                <a:latin typeface="Tahoma" pitchFamily="34" charset="0"/>
                <a:cs typeface="Arial" charset="0"/>
              </a:defRPr>
            </a:lvl8pPr>
            <a:lvl9pPr marL="3886200" indent="-228600" eaLnBrk="0" fontAlgn="base" hangingPunct="0">
              <a:spcBef>
                <a:spcPct val="0"/>
              </a:spcBef>
              <a:spcAft>
                <a:spcPct val="0"/>
              </a:spcAft>
              <a:defRPr>
                <a:solidFill>
                  <a:schemeClr val="tx1"/>
                </a:solidFill>
                <a:latin typeface="Tahoma" pitchFamily="34" charset="0"/>
                <a:cs typeface="Arial" charset="0"/>
              </a:defRPr>
            </a:lvl9pPr>
          </a:lstStyle>
          <a:p>
            <a:pPr eaLnBrk="1" hangingPunct="1">
              <a:spcBef>
                <a:spcPct val="50000"/>
              </a:spcBef>
            </a:pPr>
            <a:endParaRPr lang="es-AR"/>
          </a:p>
        </p:txBody>
      </p:sp>
      <p:sp>
        <p:nvSpPr>
          <p:cNvPr id="59402" name="Text Box 69"/>
          <p:cNvSpPr txBox="1">
            <a:spLocks noChangeArrowheads="1"/>
          </p:cNvSpPr>
          <p:nvPr/>
        </p:nvSpPr>
        <p:spPr bwMode="auto">
          <a:xfrm>
            <a:off x="322263" y="5972175"/>
            <a:ext cx="1873250" cy="336550"/>
          </a:xfrm>
          <a:prstGeom prst="rect">
            <a:avLst/>
          </a:prstGeom>
          <a:solidFill>
            <a:schemeClr val="bg1"/>
          </a:solidFill>
          <a:ln>
            <a:noFill/>
          </a:ln>
        </p:spPr>
        <p:txBody>
          <a:bodyPr>
            <a:spAutoFit/>
          </a:bodyPr>
          <a:lstStyle>
            <a:lvl1pPr eaLnBrk="0" hangingPunct="0">
              <a:defRPr>
                <a:solidFill>
                  <a:schemeClr val="tx1"/>
                </a:solidFill>
                <a:latin typeface="Tahoma" pitchFamily="34" charset="0"/>
                <a:cs typeface="Arial" charset="0"/>
              </a:defRPr>
            </a:lvl1pPr>
            <a:lvl2pPr marL="742950" indent="-285750" eaLnBrk="0" hangingPunct="0">
              <a:defRPr>
                <a:solidFill>
                  <a:schemeClr val="tx1"/>
                </a:solidFill>
                <a:latin typeface="Tahoma" pitchFamily="34" charset="0"/>
                <a:cs typeface="Arial" charset="0"/>
              </a:defRPr>
            </a:lvl2pPr>
            <a:lvl3pPr marL="1143000" indent="-228600" eaLnBrk="0" hangingPunct="0">
              <a:defRPr>
                <a:solidFill>
                  <a:schemeClr val="tx1"/>
                </a:solidFill>
                <a:latin typeface="Tahoma" pitchFamily="34" charset="0"/>
                <a:cs typeface="Arial" charset="0"/>
              </a:defRPr>
            </a:lvl3pPr>
            <a:lvl4pPr marL="1600200" indent="-228600" eaLnBrk="0" hangingPunct="0">
              <a:defRPr>
                <a:solidFill>
                  <a:schemeClr val="tx1"/>
                </a:solidFill>
                <a:latin typeface="Tahoma" pitchFamily="34" charset="0"/>
                <a:cs typeface="Arial" charset="0"/>
              </a:defRPr>
            </a:lvl4pPr>
            <a:lvl5pPr marL="2057400" indent="-228600" eaLnBrk="0" hangingPunct="0">
              <a:defRPr>
                <a:solidFill>
                  <a:schemeClr val="tx1"/>
                </a:solidFill>
                <a:latin typeface="Tahoma" pitchFamily="34" charset="0"/>
                <a:cs typeface="Arial" charset="0"/>
              </a:defRPr>
            </a:lvl5pPr>
            <a:lvl6pPr marL="2514600" indent="-228600" eaLnBrk="0" fontAlgn="base" hangingPunct="0">
              <a:spcBef>
                <a:spcPct val="0"/>
              </a:spcBef>
              <a:spcAft>
                <a:spcPct val="0"/>
              </a:spcAft>
              <a:defRPr>
                <a:solidFill>
                  <a:schemeClr val="tx1"/>
                </a:solidFill>
                <a:latin typeface="Tahoma" pitchFamily="34" charset="0"/>
                <a:cs typeface="Arial" charset="0"/>
              </a:defRPr>
            </a:lvl6pPr>
            <a:lvl7pPr marL="2971800" indent="-228600" eaLnBrk="0" fontAlgn="base" hangingPunct="0">
              <a:spcBef>
                <a:spcPct val="0"/>
              </a:spcBef>
              <a:spcAft>
                <a:spcPct val="0"/>
              </a:spcAft>
              <a:defRPr>
                <a:solidFill>
                  <a:schemeClr val="tx1"/>
                </a:solidFill>
                <a:latin typeface="Tahoma" pitchFamily="34" charset="0"/>
                <a:cs typeface="Arial" charset="0"/>
              </a:defRPr>
            </a:lvl7pPr>
            <a:lvl8pPr marL="3429000" indent="-228600" eaLnBrk="0" fontAlgn="base" hangingPunct="0">
              <a:spcBef>
                <a:spcPct val="0"/>
              </a:spcBef>
              <a:spcAft>
                <a:spcPct val="0"/>
              </a:spcAft>
              <a:defRPr>
                <a:solidFill>
                  <a:schemeClr val="tx1"/>
                </a:solidFill>
                <a:latin typeface="Tahoma" pitchFamily="34" charset="0"/>
                <a:cs typeface="Arial" charset="0"/>
              </a:defRPr>
            </a:lvl8pPr>
            <a:lvl9pPr marL="3886200" indent="-228600" eaLnBrk="0" fontAlgn="base" hangingPunct="0">
              <a:spcBef>
                <a:spcPct val="0"/>
              </a:spcBef>
              <a:spcAft>
                <a:spcPct val="0"/>
              </a:spcAft>
              <a:defRPr>
                <a:solidFill>
                  <a:schemeClr val="tx1"/>
                </a:solidFill>
                <a:latin typeface="Tahoma" pitchFamily="34" charset="0"/>
                <a:cs typeface="Arial" charset="0"/>
              </a:defRPr>
            </a:lvl9pPr>
          </a:lstStyle>
          <a:p>
            <a:pPr eaLnBrk="1" hangingPunct="1">
              <a:spcBef>
                <a:spcPct val="50000"/>
              </a:spcBef>
            </a:pPr>
            <a:r>
              <a:rPr lang="es-ES" sz="1600" b="1">
                <a:solidFill>
                  <a:srgbClr val="000000"/>
                </a:solidFill>
              </a:rPr>
              <a:t>Penúltima capa</a:t>
            </a:r>
          </a:p>
        </p:txBody>
      </p:sp>
      <p:sp>
        <p:nvSpPr>
          <p:cNvPr id="59403" name="Text Box 70"/>
          <p:cNvSpPr txBox="1">
            <a:spLocks noChangeArrowheads="1"/>
          </p:cNvSpPr>
          <p:nvPr/>
        </p:nvSpPr>
        <p:spPr bwMode="auto">
          <a:xfrm>
            <a:off x="3203575" y="6092825"/>
            <a:ext cx="1439863" cy="336550"/>
          </a:xfrm>
          <a:prstGeom prst="rect">
            <a:avLst/>
          </a:prstGeom>
          <a:solidFill>
            <a:schemeClr val="bg1"/>
          </a:solidFill>
          <a:ln>
            <a:noFill/>
          </a:ln>
        </p:spPr>
        <p:txBody>
          <a:bodyPr>
            <a:spAutoFit/>
          </a:bodyPr>
          <a:lstStyle>
            <a:lvl1pPr eaLnBrk="0" hangingPunct="0">
              <a:defRPr>
                <a:solidFill>
                  <a:schemeClr val="tx1"/>
                </a:solidFill>
                <a:latin typeface="Tahoma" pitchFamily="34" charset="0"/>
                <a:cs typeface="Arial" charset="0"/>
              </a:defRPr>
            </a:lvl1pPr>
            <a:lvl2pPr marL="742950" indent="-285750" eaLnBrk="0" hangingPunct="0">
              <a:defRPr>
                <a:solidFill>
                  <a:schemeClr val="tx1"/>
                </a:solidFill>
                <a:latin typeface="Tahoma" pitchFamily="34" charset="0"/>
                <a:cs typeface="Arial" charset="0"/>
              </a:defRPr>
            </a:lvl2pPr>
            <a:lvl3pPr marL="1143000" indent="-228600" eaLnBrk="0" hangingPunct="0">
              <a:defRPr>
                <a:solidFill>
                  <a:schemeClr val="tx1"/>
                </a:solidFill>
                <a:latin typeface="Tahoma" pitchFamily="34" charset="0"/>
                <a:cs typeface="Arial" charset="0"/>
              </a:defRPr>
            </a:lvl3pPr>
            <a:lvl4pPr marL="1600200" indent="-228600" eaLnBrk="0" hangingPunct="0">
              <a:defRPr>
                <a:solidFill>
                  <a:schemeClr val="tx1"/>
                </a:solidFill>
                <a:latin typeface="Tahoma" pitchFamily="34" charset="0"/>
                <a:cs typeface="Arial" charset="0"/>
              </a:defRPr>
            </a:lvl4pPr>
            <a:lvl5pPr marL="2057400" indent="-228600" eaLnBrk="0" hangingPunct="0">
              <a:defRPr>
                <a:solidFill>
                  <a:schemeClr val="tx1"/>
                </a:solidFill>
                <a:latin typeface="Tahoma" pitchFamily="34" charset="0"/>
                <a:cs typeface="Arial" charset="0"/>
              </a:defRPr>
            </a:lvl5pPr>
            <a:lvl6pPr marL="2514600" indent="-228600" eaLnBrk="0" fontAlgn="base" hangingPunct="0">
              <a:spcBef>
                <a:spcPct val="0"/>
              </a:spcBef>
              <a:spcAft>
                <a:spcPct val="0"/>
              </a:spcAft>
              <a:defRPr>
                <a:solidFill>
                  <a:schemeClr val="tx1"/>
                </a:solidFill>
                <a:latin typeface="Tahoma" pitchFamily="34" charset="0"/>
                <a:cs typeface="Arial" charset="0"/>
              </a:defRPr>
            </a:lvl6pPr>
            <a:lvl7pPr marL="2971800" indent="-228600" eaLnBrk="0" fontAlgn="base" hangingPunct="0">
              <a:spcBef>
                <a:spcPct val="0"/>
              </a:spcBef>
              <a:spcAft>
                <a:spcPct val="0"/>
              </a:spcAft>
              <a:defRPr>
                <a:solidFill>
                  <a:schemeClr val="tx1"/>
                </a:solidFill>
                <a:latin typeface="Tahoma" pitchFamily="34" charset="0"/>
                <a:cs typeface="Arial" charset="0"/>
              </a:defRPr>
            </a:lvl7pPr>
            <a:lvl8pPr marL="3429000" indent="-228600" eaLnBrk="0" fontAlgn="base" hangingPunct="0">
              <a:spcBef>
                <a:spcPct val="0"/>
              </a:spcBef>
              <a:spcAft>
                <a:spcPct val="0"/>
              </a:spcAft>
              <a:defRPr>
                <a:solidFill>
                  <a:schemeClr val="tx1"/>
                </a:solidFill>
                <a:latin typeface="Tahoma" pitchFamily="34" charset="0"/>
                <a:cs typeface="Arial" charset="0"/>
              </a:defRPr>
            </a:lvl8pPr>
            <a:lvl9pPr marL="3886200" indent="-228600" eaLnBrk="0" fontAlgn="base" hangingPunct="0">
              <a:spcBef>
                <a:spcPct val="0"/>
              </a:spcBef>
              <a:spcAft>
                <a:spcPct val="0"/>
              </a:spcAft>
              <a:defRPr>
                <a:solidFill>
                  <a:schemeClr val="tx1"/>
                </a:solidFill>
                <a:latin typeface="Tahoma" pitchFamily="34" charset="0"/>
                <a:cs typeface="Arial" charset="0"/>
              </a:defRPr>
            </a:lvl9pPr>
          </a:lstStyle>
          <a:p>
            <a:pPr eaLnBrk="1" hangingPunct="1">
              <a:spcBef>
                <a:spcPct val="50000"/>
              </a:spcBef>
            </a:pPr>
            <a:r>
              <a:rPr lang="es-ES" sz="1600" b="1">
                <a:solidFill>
                  <a:srgbClr val="000000"/>
                </a:solidFill>
              </a:rPr>
              <a:t>Ultima capa</a:t>
            </a:r>
          </a:p>
        </p:txBody>
      </p:sp>
      <p:sp>
        <p:nvSpPr>
          <p:cNvPr id="59404" name="AutoShape 74"/>
          <p:cNvSpPr>
            <a:spLocks/>
          </p:cNvSpPr>
          <p:nvPr/>
        </p:nvSpPr>
        <p:spPr bwMode="auto">
          <a:xfrm rot="5400000" flipH="1">
            <a:off x="1115591" y="5301232"/>
            <a:ext cx="144462" cy="1152525"/>
          </a:xfrm>
          <a:prstGeom prst="leftBrace">
            <a:avLst>
              <a:gd name="adj1" fmla="val 66484"/>
              <a:gd name="adj2" fmla="val 50000"/>
            </a:avLst>
          </a:prstGeom>
          <a:noFill/>
          <a:ln w="38100">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rot="10800000" vert="eaVert" wrap="none" anchor="ctr"/>
          <a:lstStyle/>
          <a:p>
            <a:pPr algn="ctr"/>
            <a:endParaRPr lang="es-AR"/>
          </a:p>
        </p:txBody>
      </p:sp>
      <p:sp>
        <p:nvSpPr>
          <p:cNvPr id="59405" name="AutoShape 78"/>
          <p:cNvSpPr>
            <a:spLocks/>
          </p:cNvSpPr>
          <p:nvPr/>
        </p:nvSpPr>
        <p:spPr bwMode="auto">
          <a:xfrm rot="5400000" flipH="1">
            <a:off x="2303562" y="4977358"/>
            <a:ext cx="144462" cy="792162"/>
          </a:xfrm>
          <a:prstGeom prst="leftBrace">
            <a:avLst>
              <a:gd name="adj1" fmla="val 45696"/>
              <a:gd name="adj2" fmla="val 50000"/>
            </a:avLst>
          </a:prstGeom>
          <a:noFill/>
          <a:ln w="38100">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rot="10800000" vert="eaVert" wrap="none" anchor="ctr"/>
          <a:lstStyle/>
          <a:p>
            <a:pPr algn="ctr"/>
            <a:endParaRPr lang="es-AR"/>
          </a:p>
        </p:txBody>
      </p:sp>
      <p:sp>
        <p:nvSpPr>
          <p:cNvPr id="59406" name="Line 79"/>
          <p:cNvSpPr>
            <a:spLocks noChangeShapeType="1"/>
          </p:cNvSpPr>
          <p:nvPr/>
        </p:nvSpPr>
        <p:spPr bwMode="auto">
          <a:xfrm>
            <a:off x="2339975" y="5661025"/>
            <a:ext cx="863600" cy="50323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s-PE"/>
          </a:p>
        </p:txBody>
      </p:sp>
      <p:sp>
        <p:nvSpPr>
          <p:cNvPr id="59407" name="Line 81"/>
          <p:cNvSpPr>
            <a:spLocks noChangeShapeType="1"/>
          </p:cNvSpPr>
          <p:nvPr/>
        </p:nvSpPr>
        <p:spPr bwMode="auto">
          <a:xfrm>
            <a:off x="1258888" y="5661025"/>
            <a:ext cx="0"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s-PE"/>
          </a:p>
        </p:txBody>
      </p:sp>
      <p:sp>
        <p:nvSpPr>
          <p:cNvPr id="59408" name="Rectangle 83"/>
          <p:cNvSpPr>
            <a:spLocks noChangeArrowheads="1"/>
          </p:cNvSpPr>
          <p:nvPr/>
        </p:nvSpPr>
        <p:spPr bwMode="auto">
          <a:xfrm>
            <a:off x="5435600" y="5661025"/>
            <a:ext cx="1925638" cy="915988"/>
          </a:xfrm>
          <a:prstGeom prst="rect">
            <a:avLst/>
          </a:prstGeom>
          <a:solidFill>
            <a:schemeClr val="bg1"/>
          </a:solidFill>
          <a:ln>
            <a:noFill/>
          </a:ln>
        </p:spPr>
        <p:txBody>
          <a:bodyPr>
            <a:spAutoFit/>
          </a:bodyPr>
          <a:lstStyle/>
          <a:p>
            <a:r>
              <a:rPr lang="es-AR" b="1">
                <a:solidFill>
                  <a:srgbClr val="000000"/>
                </a:solidFill>
              </a:rPr>
              <a:t>n = 4, 5 y 6</a:t>
            </a:r>
            <a:endParaRPr lang="es-ES" b="1">
              <a:solidFill>
                <a:srgbClr val="000000"/>
              </a:solidFill>
            </a:endParaRPr>
          </a:p>
          <a:p>
            <a:r>
              <a:rPr lang="es-AR" b="1">
                <a:solidFill>
                  <a:srgbClr val="000000"/>
                </a:solidFill>
              </a:rPr>
              <a:t>x = 1 a 10</a:t>
            </a:r>
            <a:endParaRPr lang="es-ES" b="1">
              <a:solidFill>
                <a:srgbClr val="000000"/>
              </a:solidFill>
            </a:endParaRPr>
          </a:p>
          <a:p>
            <a:r>
              <a:rPr lang="es-AR" b="1">
                <a:solidFill>
                  <a:srgbClr val="000000"/>
                </a:solidFill>
              </a:rPr>
              <a:t>y = 1 a 2</a:t>
            </a:r>
            <a:endParaRPr lang="es-ES" b="1">
              <a:solidFill>
                <a:srgbClr val="000000"/>
              </a:solidFill>
            </a:endParaRPr>
          </a:p>
        </p:txBody>
      </p:sp>
    </p:spTree>
    <p:extLst>
      <p:ext uri="{BB962C8B-B14F-4D97-AF65-F5344CB8AC3E}">
        <p14:creationId xmlns:p14="http://schemas.microsoft.com/office/powerpoint/2010/main" xmlns="" val="33291406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4"/>
          <p:cNvSpPr>
            <a:spLocks noChangeArrowheads="1"/>
          </p:cNvSpPr>
          <p:nvPr/>
        </p:nvSpPr>
        <p:spPr bwMode="auto">
          <a:xfrm>
            <a:off x="301625" y="115888"/>
            <a:ext cx="8540750" cy="1368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0" hangingPunct="0"/>
            <a:r>
              <a:rPr lang="es-ES" sz="3200" dirty="0">
                <a:solidFill>
                  <a:srgbClr val="FF0000"/>
                </a:solidFill>
              </a:rPr>
              <a:t>Elementos de transición interna</a:t>
            </a:r>
          </a:p>
        </p:txBody>
      </p:sp>
      <p:sp>
        <p:nvSpPr>
          <p:cNvPr id="60419" name="Rectangle 5"/>
          <p:cNvSpPr>
            <a:spLocks noChangeArrowheads="1"/>
          </p:cNvSpPr>
          <p:nvPr/>
        </p:nvSpPr>
        <p:spPr bwMode="auto">
          <a:xfrm>
            <a:off x="179388" y="1628775"/>
            <a:ext cx="8713787"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gn="just" eaLnBrk="0" hangingPunct="0">
              <a:lnSpc>
                <a:spcPct val="90000"/>
              </a:lnSpc>
              <a:spcBef>
                <a:spcPct val="20000"/>
              </a:spcBef>
              <a:buClr>
                <a:schemeClr val="folHlink"/>
              </a:buClr>
              <a:buSzPct val="65000"/>
              <a:buFont typeface="Wingdings" pitchFamily="2" charset="2"/>
              <a:buChar char="n"/>
            </a:pPr>
            <a:r>
              <a:rPr lang="es-AR" sz="2400" b="1" dirty="0">
                <a:solidFill>
                  <a:srgbClr val="0000FF"/>
                </a:solidFill>
              </a:rPr>
              <a:t>Se añaden electrones a los orbitales “f” de la antepenúltima capa</a:t>
            </a:r>
            <a:r>
              <a:rPr lang="es-AR" sz="2400" dirty="0">
                <a:solidFill>
                  <a:srgbClr val="0000FF"/>
                </a:solidFill>
              </a:rPr>
              <a:t>. </a:t>
            </a:r>
            <a:r>
              <a:rPr lang="es-AR" sz="2800" dirty="0"/>
              <a:t>Todos son metales. Están localizados entre los grupos IIIB y IVB. </a:t>
            </a:r>
          </a:p>
          <a:p>
            <a:pPr marL="342900" indent="-342900" eaLnBrk="0" hangingPunct="0">
              <a:lnSpc>
                <a:spcPct val="90000"/>
              </a:lnSpc>
              <a:spcBef>
                <a:spcPct val="20000"/>
              </a:spcBef>
              <a:buClr>
                <a:schemeClr val="folHlink"/>
              </a:buClr>
              <a:buSzPct val="65000"/>
              <a:buFont typeface="Wingdings" pitchFamily="2" charset="2"/>
              <a:buNone/>
            </a:pPr>
            <a:r>
              <a:rPr lang="es-AR" sz="2400" dirty="0"/>
              <a:t> </a:t>
            </a:r>
            <a:endParaRPr lang="es-ES" sz="2400" dirty="0"/>
          </a:p>
        </p:txBody>
      </p:sp>
      <p:sp>
        <p:nvSpPr>
          <p:cNvPr id="60420" name="Rectangle 14"/>
          <p:cNvSpPr>
            <a:spLocks noChangeArrowheads="1"/>
          </p:cNvSpPr>
          <p:nvPr/>
        </p:nvSpPr>
        <p:spPr bwMode="auto">
          <a:xfrm>
            <a:off x="771525" y="4005263"/>
            <a:ext cx="7688263" cy="884237"/>
          </a:xfrm>
          <a:prstGeom prst="rect">
            <a:avLst/>
          </a:prstGeom>
          <a:solidFill>
            <a:schemeClr val="bg1"/>
          </a:solidFill>
          <a:ln>
            <a:noFill/>
          </a:ln>
        </p:spPr>
        <p:txBody>
          <a:bodyPr anchor="ctr">
            <a:spAutoFit/>
          </a:bodyPr>
          <a:lstStyle/>
          <a:p>
            <a:r>
              <a:rPr lang="es-AR" sz="2400">
                <a:solidFill>
                  <a:srgbClr val="000000"/>
                </a:solidFill>
                <a:cs typeface="Times New Roman" pitchFamily="18" charset="0"/>
              </a:rPr>
              <a:t>La configuración electrónica de la capa de valencia es:</a:t>
            </a:r>
          </a:p>
          <a:p>
            <a:r>
              <a:rPr lang="es-AR" sz="2800">
                <a:solidFill>
                  <a:srgbClr val="000000"/>
                </a:solidFill>
                <a:cs typeface="Times New Roman" pitchFamily="18" charset="0"/>
              </a:rPr>
              <a:t>(n-2) f</a:t>
            </a:r>
            <a:r>
              <a:rPr lang="es-AR" sz="2800" baseline="30000">
                <a:solidFill>
                  <a:srgbClr val="000000"/>
                </a:solidFill>
                <a:cs typeface="Times New Roman" pitchFamily="18" charset="0"/>
              </a:rPr>
              <a:t>x </a:t>
            </a:r>
            <a:r>
              <a:rPr lang="es-AR" sz="2800">
                <a:solidFill>
                  <a:srgbClr val="000000"/>
                </a:solidFill>
                <a:cs typeface="Times New Roman" pitchFamily="18" charset="0"/>
              </a:rPr>
              <a:t>(n-1) d</a:t>
            </a:r>
            <a:r>
              <a:rPr lang="es-AR" sz="2800" baseline="30000">
                <a:solidFill>
                  <a:srgbClr val="000000"/>
                </a:solidFill>
                <a:cs typeface="Times New Roman" pitchFamily="18" charset="0"/>
              </a:rPr>
              <a:t>y</a:t>
            </a:r>
            <a:r>
              <a:rPr lang="es-AR" sz="2800">
                <a:solidFill>
                  <a:srgbClr val="000000"/>
                </a:solidFill>
                <a:cs typeface="Times New Roman" pitchFamily="18" charset="0"/>
              </a:rPr>
              <a:t> ns</a:t>
            </a:r>
            <a:r>
              <a:rPr lang="es-AR" sz="2800" baseline="30000">
                <a:solidFill>
                  <a:srgbClr val="000000"/>
                </a:solidFill>
                <a:cs typeface="Times New Roman" pitchFamily="18" charset="0"/>
              </a:rPr>
              <a:t>2</a:t>
            </a:r>
            <a:endParaRPr lang="es-AR" sz="2400">
              <a:solidFill>
                <a:srgbClr val="000000"/>
              </a:solidFill>
              <a:cs typeface="Times New Roman" pitchFamily="18" charset="0"/>
            </a:endParaRPr>
          </a:p>
        </p:txBody>
      </p:sp>
      <p:sp>
        <p:nvSpPr>
          <p:cNvPr id="60421" name="Text Box 15"/>
          <p:cNvSpPr txBox="1">
            <a:spLocks noChangeArrowheads="1"/>
          </p:cNvSpPr>
          <p:nvPr/>
        </p:nvSpPr>
        <p:spPr bwMode="auto">
          <a:xfrm>
            <a:off x="6732588" y="5445125"/>
            <a:ext cx="1800225"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cs typeface="Arial" charset="0"/>
              </a:defRPr>
            </a:lvl1pPr>
            <a:lvl2pPr marL="742950" indent="-285750" eaLnBrk="0" hangingPunct="0">
              <a:defRPr>
                <a:solidFill>
                  <a:schemeClr val="tx1"/>
                </a:solidFill>
                <a:latin typeface="Tahoma" pitchFamily="34" charset="0"/>
                <a:cs typeface="Arial" charset="0"/>
              </a:defRPr>
            </a:lvl2pPr>
            <a:lvl3pPr marL="1143000" indent="-228600" eaLnBrk="0" hangingPunct="0">
              <a:defRPr>
                <a:solidFill>
                  <a:schemeClr val="tx1"/>
                </a:solidFill>
                <a:latin typeface="Tahoma" pitchFamily="34" charset="0"/>
                <a:cs typeface="Arial" charset="0"/>
              </a:defRPr>
            </a:lvl3pPr>
            <a:lvl4pPr marL="1600200" indent="-228600" eaLnBrk="0" hangingPunct="0">
              <a:defRPr>
                <a:solidFill>
                  <a:schemeClr val="tx1"/>
                </a:solidFill>
                <a:latin typeface="Tahoma" pitchFamily="34" charset="0"/>
                <a:cs typeface="Arial" charset="0"/>
              </a:defRPr>
            </a:lvl4pPr>
            <a:lvl5pPr marL="2057400" indent="-228600" eaLnBrk="0" hangingPunct="0">
              <a:defRPr>
                <a:solidFill>
                  <a:schemeClr val="tx1"/>
                </a:solidFill>
                <a:latin typeface="Tahoma" pitchFamily="34" charset="0"/>
                <a:cs typeface="Arial" charset="0"/>
              </a:defRPr>
            </a:lvl5pPr>
            <a:lvl6pPr marL="2514600" indent="-228600" eaLnBrk="0" fontAlgn="base" hangingPunct="0">
              <a:spcBef>
                <a:spcPct val="0"/>
              </a:spcBef>
              <a:spcAft>
                <a:spcPct val="0"/>
              </a:spcAft>
              <a:defRPr>
                <a:solidFill>
                  <a:schemeClr val="tx1"/>
                </a:solidFill>
                <a:latin typeface="Tahoma" pitchFamily="34" charset="0"/>
                <a:cs typeface="Arial" charset="0"/>
              </a:defRPr>
            </a:lvl6pPr>
            <a:lvl7pPr marL="2971800" indent="-228600" eaLnBrk="0" fontAlgn="base" hangingPunct="0">
              <a:spcBef>
                <a:spcPct val="0"/>
              </a:spcBef>
              <a:spcAft>
                <a:spcPct val="0"/>
              </a:spcAft>
              <a:defRPr>
                <a:solidFill>
                  <a:schemeClr val="tx1"/>
                </a:solidFill>
                <a:latin typeface="Tahoma" pitchFamily="34" charset="0"/>
                <a:cs typeface="Arial" charset="0"/>
              </a:defRPr>
            </a:lvl7pPr>
            <a:lvl8pPr marL="3429000" indent="-228600" eaLnBrk="0" fontAlgn="base" hangingPunct="0">
              <a:spcBef>
                <a:spcPct val="0"/>
              </a:spcBef>
              <a:spcAft>
                <a:spcPct val="0"/>
              </a:spcAft>
              <a:defRPr>
                <a:solidFill>
                  <a:schemeClr val="tx1"/>
                </a:solidFill>
                <a:latin typeface="Tahoma" pitchFamily="34" charset="0"/>
                <a:cs typeface="Arial" charset="0"/>
              </a:defRPr>
            </a:lvl8pPr>
            <a:lvl9pPr marL="3886200" indent="-228600" eaLnBrk="0" fontAlgn="base" hangingPunct="0">
              <a:spcBef>
                <a:spcPct val="0"/>
              </a:spcBef>
              <a:spcAft>
                <a:spcPct val="0"/>
              </a:spcAft>
              <a:defRPr>
                <a:solidFill>
                  <a:schemeClr val="tx1"/>
                </a:solidFill>
                <a:latin typeface="Tahoma" pitchFamily="34" charset="0"/>
                <a:cs typeface="Arial" charset="0"/>
              </a:defRPr>
            </a:lvl9pPr>
          </a:lstStyle>
          <a:p>
            <a:pPr eaLnBrk="1" hangingPunct="1">
              <a:spcBef>
                <a:spcPct val="50000"/>
              </a:spcBef>
            </a:pPr>
            <a:endParaRPr lang="es-AR"/>
          </a:p>
        </p:txBody>
      </p:sp>
      <p:sp>
        <p:nvSpPr>
          <p:cNvPr id="60422" name="Text Box 16"/>
          <p:cNvSpPr txBox="1">
            <a:spLocks noChangeArrowheads="1"/>
          </p:cNvSpPr>
          <p:nvPr/>
        </p:nvSpPr>
        <p:spPr bwMode="auto">
          <a:xfrm>
            <a:off x="395288" y="5468938"/>
            <a:ext cx="2089150" cy="581025"/>
          </a:xfrm>
          <a:prstGeom prst="rect">
            <a:avLst/>
          </a:prstGeom>
          <a:solidFill>
            <a:schemeClr val="bg1"/>
          </a:solidFill>
          <a:ln>
            <a:noFill/>
          </a:ln>
        </p:spPr>
        <p:txBody>
          <a:bodyPr>
            <a:spAutoFit/>
          </a:bodyPr>
          <a:lstStyle>
            <a:lvl1pPr eaLnBrk="0" hangingPunct="0">
              <a:defRPr>
                <a:solidFill>
                  <a:schemeClr val="tx1"/>
                </a:solidFill>
                <a:latin typeface="Tahoma" pitchFamily="34" charset="0"/>
                <a:cs typeface="Arial" charset="0"/>
              </a:defRPr>
            </a:lvl1pPr>
            <a:lvl2pPr marL="742950" indent="-285750" eaLnBrk="0" hangingPunct="0">
              <a:defRPr>
                <a:solidFill>
                  <a:schemeClr val="tx1"/>
                </a:solidFill>
                <a:latin typeface="Tahoma" pitchFamily="34" charset="0"/>
                <a:cs typeface="Arial" charset="0"/>
              </a:defRPr>
            </a:lvl2pPr>
            <a:lvl3pPr marL="1143000" indent="-228600" eaLnBrk="0" hangingPunct="0">
              <a:defRPr>
                <a:solidFill>
                  <a:schemeClr val="tx1"/>
                </a:solidFill>
                <a:latin typeface="Tahoma" pitchFamily="34" charset="0"/>
                <a:cs typeface="Arial" charset="0"/>
              </a:defRPr>
            </a:lvl3pPr>
            <a:lvl4pPr marL="1600200" indent="-228600" eaLnBrk="0" hangingPunct="0">
              <a:defRPr>
                <a:solidFill>
                  <a:schemeClr val="tx1"/>
                </a:solidFill>
                <a:latin typeface="Tahoma" pitchFamily="34" charset="0"/>
                <a:cs typeface="Arial" charset="0"/>
              </a:defRPr>
            </a:lvl4pPr>
            <a:lvl5pPr marL="2057400" indent="-228600" eaLnBrk="0" hangingPunct="0">
              <a:defRPr>
                <a:solidFill>
                  <a:schemeClr val="tx1"/>
                </a:solidFill>
                <a:latin typeface="Tahoma" pitchFamily="34" charset="0"/>
                <a:cs typeface="Arial" charset="0"/>
              </a:defRPr>
            </a:lvl5pPr>
            <a:lvl6pPr marL="2514600" indent="-228600" eaLnBrk="0" fontAlgn="base" hangingPunct="0">
              <a:spcBef>
                <a:spcPct val="0"/>
              </a:spcBef>
              <a:spcAft>
                <a:spcPct val="0"/>
              </a:spcAft>
              <a:defRPr>
                <a:solidFill>
                  <a:schemeClr val="tx1"/>
                </a:solidFill>
                <a:latin typeface="Tahoma" pitchFamily="34" charset="0"/>
                <a:cs typeface="Arial" charset="0"/>
              </a:defRPr>
            </a:lvl6pPr>
            <a:lvl7pPr marL="2971800" indent="-228600" eaLnBrk="0" fontAlgn="base" hangingPunct="0">
              <a:spcBef>
                <a:spcPct val="0"/>
              </a:spcBef>
              <a:spcAft>
                <a:spcPct val="0"/>
              </a:spcAft>
              <a:defRPr>
                <a:solidFill>
                  <a:schemeClr val="tx1"/>
                </a:solidFill>
                <a:latin typeface="Tahoma" pitchFamily="34" charset="0"/>
                <a:cs typeface="Arial" charset="0"/>
              </a:defRPr>
            </a:lvl7pPr>
            <a:lvl8pPr marL="3429000" indent="-228600" eaLnBrk="0" fontAlgn="base" hangingPunct="0">
              <a:spcBef>
                <a:spcPct val="0"/>
              </a:spcBef>
              <a:spcAft>
                <a:spcPct val="0"/>
              </a:spcAft>
              <a:defRPr>
                <a:solidFill>
                  <a:schemeClr val="tx1"/>
                </a:solidFill>
                <a:latin typeface="Tahoma" pitchFamily="34" charset="0"/>
                <a:cs typeface="Arial" charset="0"/>
              </a:defRPr>
            </a:lvl8pPr>
            <a:lvl9pPr marL="3886200" indent="-228600" eaLnBrk="0" fontAlgn="base" hangingPunct="0">
              <a:spcBef>
                <a:spcPct val="0"/>
              </a:spcBef>
              <a:spcAft>
                <a:spcPct val="0"/>
              </a:spcAft>
              <a:defRPr>
                <a:solidFill>
                  <a:schemeClr val="tx1"/>
                </a:solidFill>
                <a:latin typeface="Tahoma" pitchFamily="34" charset="0"/>
                <a:cs typeface="Arial" charset="0"/>
              </a:defRPr>
            </a:lvl9pPr>
          </a:lstStyle>
          <a:p>
            <a:pPr algn="ctr" eaLnBrk="1" hangingPunct="1">
              <a:spcBef>
                <a:spcPct val="50000"/>
              </a:spcBef>
            </a:pPr>
            <a:r>
              <a:rPr lang="es-ES" sz="1600" b="1">
                <a:solidFill>
                  <a:srgbClr val="000000"/>
                </a:solidFill>
              </a:rPr>
              <a:t>antepenúltima capa</a:t>
            </a:r>
          </a:p>
        </p:txBody>
      </p:sp>
      <p:sp>
        <p:nvSpPr>
          <p:cNvPr id="60423" name="Text Box 17"/>
          <p:cNvSpPr txBox="1">
            <a:spLocks noChangeArrowheads="1"/>
          </p:cNvSpPr>
          <p:nvPr/>
        </p:nvSpPr>
        <p:spPr bwMode="auto">
          <a:xfrm>
            <a:off x="2844800" y="5800725"/>
            <a:ext cx="1439863" cy="581025"/>
          </a:xfrm>
          <a:prstGeom prst="rect">
            <a:avLst/>
          </a:prstGeom>
          <a:solidFill>
            <a:schemeClr val="bg1"/>
          </a:solidFill>
          <a:ln>
            <a:noFill/>
          </a:ln>
        </p:spPr>
        <p:txBody>
          <a:bodyPr>
            <a:spAutoFit/>
          </a:bodyPr>
          <a:lstStyle>
            <a:lvl1pPr eaLnBrk="0" hangingPunct="0">
              <a:defRPr>
                <a:solidFill>
                  <a:schemeClr val="tx1"/>
                </a:solidFill>
                <a:latin typeface="Tahoma" pitchFamily="34" charset="0"/>
                <a:cs typeface="Arial" charset="0"/>
              </a:defRPr>
            </a:lvl1pPr>
            <a:lvl2pPr marL="742950" indent="-285750" eaLnBrk="0" hangingPunct="0">
              <a:defRPr>
                <a:solidFill>
                  <a:schemeClr val="tx1"/>
                </a:solidFill>
                <a:latin typeface="Tahoma" pitchFamily="34" charset="0"/>
                <a:cs typeface="Arial" charset="0"/>
              </a:defRPr>
            </a:lvl2pPr>
            <a:lvl3pPr marL="1143000" indent="-228600" eaLnBrk="0" hangingPunct="0">
              <a:defRPr>
                <a:solidFill>
                  <a:schemeClr val="tx1"/>
                </a:solidFill>
                <a:latin typeface="Tahoma" pitchFamily="34" charset="0"/>
                <a:cs typeface="Arial" charset="0"/>
              </a:defRPr>
            </a:lvl3pPr>
            <a:lvl4pPr marL="1600200" indent="-228600" eaLnBrk="0" hangingPunct="0">
              <a:defRPr>
                <a:solidFill>
                  <a:schemeClr val="tx1"/>
                </a:solidFill>
                <a:latin typeface="Tahoma" pitchFamily="34" charset="0"/>
                <a:cs typeface="Arial" charset="0"/>
              </a:defRPr>
            </a:lvl4pPr>
            <a:lvl5pPr marL="2057400" indent="-228600" eaLnBrk="0" hangingPunct="0">
              <a:defRPr>
                <a:solidFill>
                  <a:schemeClr val="tx1"/>
                </a:solidFill>
                <a:latin typeface="Tahoma" pitchFamily="34" charset="0"/>
                <a:cs typeface="Arial" charset="0"/>
              </a:defRPr>
            </a:lvl5pPr>
            <a:lvl6pPr marL="2514600" indent="-228600" eaLnBrk="0" fontAlgn="base" hangingPunct="0">
              <a:spcBef>
                <a:spcPct val="0"/>
              </a:spcBef>
              <a:spcAft>
                <a:spcPct val="0"/>
              </a:spcAft>
              <a:defRPr>
                <a:solidFill>
                  <a:schemeClr val="tx1"/>
                </a:solidFill>
                <a:latin typeface="Tahoma" pitchFamily="34" charset="0"/>
                <a:cs typeface="Arial" charset="0"/>
              </a:defRPr>
            </a:lvl6pPr>
            <a:lvl7pPr marL="2971800" indent="-228600" eaLnBrk="0" fontAlgn="base" hangingPunct="0">
              <a:spcBef>
                <a:spcPct val="0"/>
              </a:spcBef>
              <a:spcAft>
                <a:spcPct val="0"/>
              </a:spcAft>
              <a:defRPr>
                <a:solidFill>
                  <a:schemeClr val="tx1"/>
                </a:solidFill>
                <a:latin typeface="Tahoma" pitchFamily="34" charset="0"/>
                <a:cs typeface="Arial" charset="0"/>
              </a:defRPr>
            </a:lvl7pPr>
            <a:lvl8pPr marL="3429000" indent="-228600" eaLnBrk="0" fontAlgn="base" hangingPunct="0">
              <a:spcBef>
                <a:spcPct val="0"/>
              </a:spcBef>
              <a:spcAft>
                <a:spcPct val="0"/>
              </a:spcAft>
              <a:defRPr>
                <a:solidFill>
                  <a:schemeClr val="tx1"/>
                </a:solidFill>
                <a:latin typeface="Tahoma" pitchFamily="34" charset="0"/>
                <a:cs typeface="Arial" charset="0"/>
              </a:defRPr>
            </a:lvl8pPr>
            <a:lvl9pPr marL="3886200" indent="-228600" eaLnBrk="0" fontAlgn="base" hangingPunct="0">
              <a:spcBef>
                <a:spcPct val="0"/>
              </a:spcBef>
              <a:spcAft>
                <a:spcPct val="0"/>
              </a:spcAft>
              <a:defRPr>
                <a:solidFill>
                  <a:schemeClr val="tx1"/>
                </a:solidFill>
                <a:latin typeface="Tahoma" pitchFamily="34" charset="0"/>
                <a:cs typeface="Arial" charset="0"/>
              </a:defRPr>
            </a:lvl9pPr>
          </a:lstStyle>
          <a:p>
            <a:pPr algn="ctr" eaLnBrk="1" hangingPunct="1">
              <a:spcBef>
                <a:spcPct val="50000"/>
              </a:spcBef>
            </a:pPr>
            <a:r>
              <a:rPr lang="es-ES" sz="1600" b="1">
                <a:solidFill>
                  <a:srgbClr val="000000"/>
                </a:solidFill>
              </a:rPr>
              <a:t>penúltima capa</a:t>
            </a:r>
          </a:p>
        </p:txBody>
      </p:sp>
      <p:sp>
        <p:nvSpPr>
          <p:cNvPr id="60424" name="AutoShape 18"/>
          <p:cNvSpPr>
            <a:spLocks/>
          </p:cNvSpPr>
          <p:nvPr/>
        </p:nvSpPr>
        <p:spPr bwMode="auto">
          <a:xfrm rot="5400000" flipH="1">
            <a:off x="1259681" y="4509294"/>
            <a:ext cx="144463" cy="1152525"/>
          </a:xfrm>
          <a:prstGeom prst="leftBrace">
            <a:avLst>
              <a:gd name="adj1" fmla="val 66483"/>
              <a:gd name="adj2" fmla="val 50000"/>
            </a:avLst>
          </a:prstGeom>
          <a:noFill/>
          <a:ln w="38100">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rot="10800000" vert="eaVert" wrap="none" anchor="ctr"/>
          <a:lstStyle/>
          <a:p>
            <a:pPr algn="ctr"/>
            <a:endParaRPr lang="es-AR"/>
          </a:p>
        </p:txBody>
      </p:sp>
      <p:sp>
        <p:nvSpPr>
          <p:cNvPr id="60425" name="Line 20"/>
          <p:cNvSpPr>
            <a:spLocks noChangeShapeType="1"/>
          </p:cNvSpPr>
          <p:nvPr/>
        </p:nvSpPr>
        <p:spPr bwMode="auto">
          <a:xfrm>
            <a:off x="2700338" y="5230813"/>
            <a:ext cx="863600" cy="503237"/>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s-PE"/>
          </a:p>
        </p:txBody>
      </p:sp>
      <p:sp>
        <p:nvSpPr>
          <p:cNvPr id="60426" name="Line 21"/>
          <p:cNvSpPr>
            <a:spLocks noChangeShapeType="1"/>
          </p:cNvSpPr>
          <p:nvPr/>
        </p:nvSpPr>
        <p:spPr bwMode="auto">
          <a:xfrm>
            <a:off x="1331913" y="5157788"/>
            <a:ext cx="0"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s-PE"/>
          </a:p>
        </p:txBody>
      </p:sp>
      <p:sp>
        <p:nvSpPr>
          <p:cNvPr id="60427" name="Rectangle 22"/>
          <p:cNvSpPr>
            <a:spLocks noChangeArrowheads="1"/>
          </p:cNvSpPr>
          <p:nvPr/>
        </p:nvSpPr>
        <p:spPr bwMode="auto">
          <a:xfrm>
            <a:off x="6443663" y="5157788"/>
            <a:ext cx="1925637" cy="915987"/>
          </a:xfrm>
          <a:prstGeom prst="rect">
            <a:avLst/>
          </a:prstGeom>
          <a:solidFill>
            <a:schemeClr val="bg1"/>
          </a:solidFill>
          <a:ln>
            <a:noFill/>
          </a:ln>
        </p:spPr>
        <p:txBody>
          <a:bodyPr>
            <a:spAutoFit/>
          </a:bodyPr>
          <a:lstStyle/>
          <a:p>
            <a:r>
              <a:rPr lang="es-AR" b="1">
                <a:solidFill>
                  <a:srgbClr val="000000"/>
                </a:solidFill>
              </a:rPr>
              <a:t>n = 6, 7</a:t>
            </a:r>
            <a:endParaRPr lang="es-ES" b="1">
              <a:solidFill>
                <a:srgbClr val="000000"/>
              </a:solidFill>
            </a:endParaRPr>
          </a:p>
          <a:p>
            <a:r>
              <a:rPr lang="es-AR" b="1">
                <a:solidFill>
                  <a:srgbClr val="000000"/>
                </a:solidFill>
              </a:rPr>
              <a:t>x = 2 a 14</a:t>
            </a:r>
            <a:endParaRPr lang="es-ES" b="1">
              <a:solidFill>
                <a:srgbClr val="000000"/>
              </a:solidFill>
            </a:endParaRPr>
          </a:p>
          <a:p>
            <a:r>
              <a:rPr lang="es-AR" b="1">
                <a:solidFill>
                  <a:srgbClr val="000000"/>
                </a:solidFill>
              </a:rPr>
              <a:t>y = 0 ó 1</a:t>
            </a:r>
            <a:endParaRPr lang="es-ES" b="1">
              <a:solidFill>
                <a:srgbClr val="000000"/>
              </a:solidFill>
            </a:endParaRPr>
          </a:p>
        </p:txBody>
      </p:sp>
      <p:graphicFrame>
        <p:nvGraphicFramePr>
          <p:cNvPr id="149528" name="Group 24"/>
          <p:cNvGraphicFramePr>
            <a:graphicFrameLocks noGrp="1"/>
          </p:cNvGraphicFramePr>
          <p:nvPr>
            <p:extLst>
              <p:ext uri="{D42A27DB-BD31-4B8C-83A1-F6EECF244321}">
                <p14:modId xmlns:p14="http://schemas.microsoft.com/office/powerpoint/2010/main" xmlns="" val="1945138893"/>
              </p:ext>
            </p:extLst>
          </p:nvPr>
        </p:nvGraphicFramePr>
        <p:xfrm>
          <a:off x="755650" y="2968625"/>
          <a:ext cx="7704138" cy="822890"/>
        </p:xfrm>
        <a:graphic>
          <a:graphicData uri="http://schemas.openxmlformats.org/drawingml/2006/table">
            <a:tbl>
              <a:tblPr/>
              <a:tblGrid>
                <a:gridCol w="7704138"/>
              </a:tblGrid>
              <a:tr h="8223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sz="2400" b="0" i="0" u="none" strike="noStrike" cap="none" normalizeH="0" baseline="0" smtClean="0">
                          <a:ln>
                            <a:noFill/>
                          </a:ln>
                          <a:solidFill>
                            <a:srgbClr val="000000"/>
                          </a:solidFill>
                          <a:effectLst/>
                          <a:latin typeface="Arial" charset="0"/>
                        </a:rPr>
                        <a:t>1º serie de transición </a:t>
                      </a:r>
                      <a:r>
                        <a:rPr kumimoji="0" lang="es-AR" sz="2400" b="0" i="1" u="none" strike="noStrike" cap="none" normalizeH="0" baseline="0" smtClean="0">
                          <a:ln>
                            <a:noFill/>
                          </a:ln>
                          <a:solidFill>
                            <a:srgbClr val="000000"/>
                          </a:solidFill>
                          <a:effectLst/>
                          <a:latin typeface="Arial" charset="0"/>
                        </a:rPr>
                        <a:t>f</a:t>
                      </a:r>
                      <a:r>
                        <a:rPr kumimoji="0" lang="es-AR" sz="2400" b="0" i="0" u="none" strike="noStrike" cap="none" normalizeH="0" baseline="0" smtClean="0">
                          <a:ln>
                            <a:noFill/>
                          </a:ln>
                          <a:solidFill>
                            <a:srgbClr val="000000"/>
                          </a:solidFill>
                          <a:effectLst/>
                          <a:latin typeface="Arial" charset="0"/>
                        </a:rPr>
                        <a:t> (</a:t>
                      </a:r>
                      <a:r>
                        <a:rPr kumimoji="0" lang="es-AR" sz="2400" b="1" i="0" u="none" strike="noStrike" cap="none" normalizeH="0" baseline="0" smtClean="0">
                          <a:ln>
                            <a:noFill/>
                          </a:ln>
                          <a:solidFill>
                            <a:srgbClr val="000000"/>
                          </a:solidFill>
                          <a:effectLst/>
                          <a:latin typeface="Arial" charset="0"/>
                        </a:rPr>
                        <a:t>lantánidos</a:t>
                      </a:r>
                      <a:r>
                        <a:rPr kumimoji="0" lang="es-AR" sz="2400" b="0" i="0" u="none" strike="noStrike" cap="none" normalizeH="0" baseline="0" smtClean="0">
                          <a:ln>
                            <a:noFill/>
                          </a:ln>
                          <a:solidFill>
                            <a:srgbClr val="000000"/>
                          </a:solidFill>
                          <a:effectLst/>
                          <a:latin typeface="Arial" charset="0"/>
                        </a:rPr>
                        <a:t>): </a:t>
                      </a:r>
                      <a:r>
                        <a:rPr kumimoji="0" lang="es-AR" sz="2400" b="0" i="0" u="none" strike="noStrike" cap="none" normalizeH="0" baseline="-25000" smtClean="0">
                          <a:ln>
                            <a:noFill/>
                          </a:ln>
                          <a:solidFill>
                            <a:srgbClr val="000000"/>
                          </a:solidFill>
                          <a:effectLst/>
                          <a:latin typeface="Arial" charset="0"/>
                        </a:rPr>
                        <a:t>58</a:t>
                      </a:r>
                      <a:r>
                        <a:rPr kumimoji="0" lang="es-AR" sz="2400" b="0" i="0" u="none" strike="noStrike" cap="none" normalizeH="0" baseline="0" smtClean="0">
                          <a:ln>
                            <a:noFill/>
                          </a:ln>
                          <a:solidFill>
                            <a:srgbClr val="000000"/>
                          </a:solidFill>
                          <a:effectLst/>
                          <a:latin typeface="Arial" charset="0"/>
                        </a:rPr>
                        <a:t>Ce a </a:t>
                      </a:r>
                      <a:r>
                        <a:rPr kumimoji="0" lang="es-AR" sz="2400" b="0" i="0" u="none" strike="noStrike" cap="none" normalizeH="0" baseline="-25000" smtClean="0">
                          <a:ln>
                            <a:noFill/>
                          </a:ln>
                          <a:solidFill>
                            <a:srgbClr val="000000"/>
                          </a:solidFill>
                          <a:effectLst/>
                          <a:latin typeface="Arial" charset="0"/>
                        </a:rPr>
                        <a:t>71</a:t>
                      </a:r>
                      <a:r>
                        <a:rPr kumimoji="0" lang="es-AR" sz="2400" b="0" i="0" u="none" strike="noStrike" cap="none" normalizeH="0" baseline="0" smtClean="0">
                          <a:ln>
                            <a:noFill/>
                          </a:ln>
                          <a:solidFill>
                            <a:srgbClr val="000000"/>
                          </a:solidFill>
                          <a:effectLst/>
                          <a:latin typeface="Arial" charset="0"/>
                        </a:rPr>
                        <a:t> Lu </a:t>
                      </a:r>
                    </a:p>
                    <a:p>
                      <a:pPr marL="0" marR="0" lvl="0" indent="0" algn="l" defTabSz="914400" rtl="0" eaLnBrk="1" fontAlgn="base" latinLnBrk="0" hangingPunct="1">
                        <a:lnSpc>
                          <a:spcPct val="100000"/>
                        </a:lnSpc>
                        <a:spcBef>
                          <a:spcPct val="0"/>
                        </a:spcBef>
                        <a:spcAft>
                          <a:spcPct val="0"/>
                        </a:spcAft>
                        <a:buClrTx/>
                        <a:buSzTx/>
                        <a:buFontTx/>
                        <a:buNone/>
                        <a:tabLst/>
                      </a:pPr>
                      <a:r>
                        <a:rPr kumimoji="0" lang="es-AR" sz="2400" b="0" i="0" u="none" strike="noStrike" cap="none" normalizeH="0" baseline="0" smtClean="0">
                          <a:ln>
                            <a:noFill/>
                          </a:ln>
                          <a:solidFill>
                            <a:srgbClr val="000000"/>
                          </a:solidFill>
                          <a:effectLst/>
                          <a:latin typeface="Arial" charset="0"/>
                        </a:rPr>
                        <a:t>2º serie de transición </a:t>
                      </a:r>
                      <a:r>
                        <a:rPr kumimoji="0" lang="es-AR" sz="2400" b="0" i="1" u="none" strike="noStrike" cap="none" normalizeH="0" baseline="0" smtClean="0">
                          <a:ln>
                            <a:noFill/>
                          </a:ln>
                          <a:solidFill>
                            <a:srgbClr val="000000"/>
                          </a:solidFill>
                          <a:effectLst/>
                          <a:latin typeface="Arial" charset="0"/>
                        </a:rPr>
                        <a:t>f</a:t>
                      </a:r>
                      <a:r>
                        <a:rPr kumimoji="0" lang="es-AR" sz="2400" b="0" i="0" u="none" strike="noStrike" cap="none" normalizeH="0" baseline="0" smtClean="0">
                          <a:ln>
                            <a:noFill/>
                          </a:ln>
                          <a:solidFill>
                            <a:srgbClr val="000000"/>
                          </a:solidFill>
                          <a:effectLst/>
                          <a:latin typeface="Arial" charset="0"/>
                        </a:rPr>
                        <a:t> (</a:t>
                      </a:r>
                      <a:r>
                        <a:rPr kumimoji="0" lang="es-AR" sz="2400" b="1" i="0" u="none" strike="noStrike" cap="none" normalizeH="0" baseline="0" smtClean="0">
                          <a:ln>
                            <a:noFill/>
                          </a:ln>
                          <a:solidFill>
                            <a:srgbClr val="000000"/>
                          </a:solidFill>
                          <a:effectLst/>
                          <a:latin typeface="Arial" charset="0"/>
                        </a:rPr>
                        <a:t>actínidos</a:t>
                      </a:r>
                      <a:r>
                        <a:rPr kumimoji="0" lang="es-AR" sz="2400" b="0" i="0" u="none" strike="noStrike" cap="none" normalizeH="0" baseline="0" smtClean="0">
                          <a:ln>
                            <a:noFill/>
                          </a:ln>
                          <a:solidFill>
                            <a:srgbClr val="000000"/>
                          </a:solidFill>
                          <a:effectLst/>
                          <a:latin typeface="Arial" charset="0"/>
                        </a:rPr>
                        <a:t>):   </a:t>
                      </a:r>
                      <a:r>
                        <a:rPr kumimoji="0" lang="es-AR" sz="2400" b="0" i="0" u="none" strike="noStrike" cap="none" normalizeH="0" baseline="-25000" smtClean="0">
                          <a:ln>
                            <a:noFill/>
                          </a:ln>
                          <a:solidFill>
                            <a:srgbClr val="000000"/>
                          </a:solidFill>
                          <a:effectLst/>
                          <a:latin typeface="Arial" charset="0"/>
                        </a:rPr>
                        <a:t>90</a:t>
                      </a:r>
                      <a:r>
                        <a:rPr kumimoji="0" lang="es-AR" sz="2400" b="0" i="0" u="none" strike="noStrike" cap="none" normalizeH="0" baseline="0" smtClean="0">
                          <a:ln>
                            <a:noFill/>
                          </a:ln>
                          <a:solidFill>
                            <a:srgbClr val="000000"/>
                          </a:solidFill>
                          <a:effectLst/>
                          <a:latin typeface="Arial" charset="0"/>
                        </a:rPr>
                        <a:t>Th a </a:t>
                      </a:r>
                      <a:r>
                        <a:rPr kumimoji="0" lang="es-AR" sz="2400" b="0" i="0" u="none" strike="noStrike" cap="none" normalizeH="0" baseline="-25000" smtClean="0">
                          <a:ln>
                            <a:noFill/>
                          </a:ln>
                          <a:solidFill>
                            <a:srgbClr val="000000"/>
                          </a:solidFill>
                          <a:effectLst/>
                          <a:latin typeface="Arial" charset="0"/>
                        </a:rPr>
                        <a:t>103</a:t>
                      </a:r>
                      <a:r>
                        <a:rPr kumimoji="0" lang="es-AR" sz="2400" b="0" i="0" u="none" strike="noStrike" cap="none" normalizeH="0" baseline="0" smtClean="0">
                          <a:ln>
                            <a:noFill/>
                          </a:ln>
                          <a:solidFill>
                            <a:srgbClr val="000000"/>
                          </a:solidFill>
                          <a:effectLst/>
                          <a:latin typeface="Arial" charset="0"/>
                        </a:rPr>
                        <a:t> Lr</a:t>
                      </a:r>
                      <a:endParaRPr kumimoji="0" lang="es-ES" sz="2400" b="0" i="0" u="none" strike="noStrike" cap="none" normalizeH="0" baseline="0" smtClean="0">
                        <a:ln>
                          <a:noFill/>
                        </a:ln>
                        <a:solidFill>
                          <a:srgbClr val="000000"/>
                        </a:solidFill>
                        <a:effectLst/>
                        <a:latin typeface="Arial" charset="0"/>
                      </a:endParaRPr>
                    </a:p>
                  </a:txBody>
                  <a:tcPr marT="45685" marB="45685" horzOverflow="overflow">
                    <a:lnL cap="flat">
                      <a:noFill/>
                    </a:lnL>
                    <a:lnR cap="flat">
                      <a:noFill/>
                    </a:lnR>
                    <a:lnT cap="flat">
                      <a:noFill/>
                    </a:lnT>
                    <a:lnB cap="flat">
                      <a:noFill/>
                    </a:lnB>
                    <a:lnTlToBr>
                      <a:noFill/>
                    </a:lnTlToBr>
                    <a:lnBlToTr>
                      <a:noFill/>
                    </a:lnBlToTr>
                    <a:solidFill>
                      <a:schemeClr val="bg1"/>
                    </a:solidFill>
                  </a:tcPr>
                </a:tc>
              </a:tr>
            </a:tbl>
          </a:graphicData>
        </a:graphic>
      </p:graphicFrame>
      <p:sp>
        <p:nvSpPr>
          <p:cNvPr id="60430" name="Text Box 30"/>
          <p:cNvSpPr txBox="1">
            <a:spLocks noChangeArrowheads="1"/>
          </p:cNvSpPr>
          <p:nvPr/>
        </p:nvSpPr>
        <p:spPr bwMode="auto">
          <a:xfrm>
            <a:off x="4356100" y="5589588"/>
            <a:ext cx="1439863" cy="336550"/>
          </a:xfrm>
          <a:prstGeom prst="rect">
            <a:avLst/>
          </a:prstGeom>
          <a:solidFill>
            <a:schemeClr val="bg1"/>
          </a:solidFill>
          <a:ln>
            <a:noFill/>
          </a:ln>
        </p:spPr>
        <p:txBody>
          <a:bodyPr>
            <a:spAutoFit/>
          </a:bodyPr>
          <a:lstStyle>
            <a:lvl1pPr eaLnBrk="0" hangingPunct="0">
              <a:defRPr>
                <a:solidFill>
                  <a:schemeClr val="tx1"/>
                </a:solidFill>
                <a:latin typeface="Tahoma" pitchFamily="34" charset="0"/>
                <a:cs typeface="Arial" charset="0"/>
              </a:defRPr>
            </a:lvl1pPr>
            <a:lvl2pPr marL="742950" indent="-285750" eaLnBrk="0" hangingPunct="0">
              <a:defRPr>
                <a:solidFill>
                  <a:schemeClr val="tx1"/>
                </a:solidFill>
                <a:latin typeface="Tahoma" pitchFamily="34" charset="0"/>
                <a:cs typeface="Arial" charset="0"/>
              </a:defRPr>
            </a:lvl2pPr>
            <a:lvl3pPr marL="1143000" indent="-228600" eaLnBrk="0" hangingPunct="0">
              <a:defRPr>
                <a:solidFill>
                  <a:schemeClr val="tx1"/>
                </a:solidFill>
                <a:latin typeface="Tahoma" pitchFamily="34" charset="0"/>
                <a:cs typeface="Arial" charset="0"/>
              </a:defRPr>
            </a:lvl3pPr>
            <a:lvl4pPr marL="1600200" indent="-228600" eaLnBrk="0" hangingPunct="0">
              <a:defRPr>
                <a:solidFill>
                  <a:schemeClr val="tx1"/>
                </a:solidFill>
                <a:latin typeface="Tahoma" pitchFamily="34" charset="0"/>
                <a:cs typeface="Arial" charset="0"/>
              </a:defRPr>
            </a:lvl4pPr>
            <a:lvl5pPr marL="2057400" indent="-228600" eaLnBrk="0" hangingPunct="0">
              <a:defRPr>
                <a:solidFill>
                  <a:schemeClr val="tx1"/>
                </a:solidFill>
                <a:latin typeface="Tahoma" pitchFamily="34" charset="0"/>
                <a:cs typeface="Arial" charset="0"/>
              </a:defRPr>
            </a:lvl5pPr>
            <a:lvl6pPr marL="2514600" indent="-228600" eaLnBrk="0" fontAlgn="base" hangingPunct="0">
              <a:spcBef>
                <a:spcPct val="0"/>
              </a:spcBef>
              <a:spcAft>
                <a:spcPct val="0"/>
              </a:spcAft>
              <a:defRPr>
                <a:solidFill>
                  <a:schemeClr val="tx1"/>
                </a:solidFill>
                <a:latin typeface="Tahoma" pitchFamily="34" charset="0"/>
                <a:cs typeface="Arial" charset="0"/>
              </a:defRPr>
            </a:lvl6pPr>
            <a:lvl7pPr marL="2971800" indent="-228600" eaLnBrk="0" fontAlgn="base" hangingPunct="0">
              <a:spcBef>
                <a:spcPct val="0"/>
              </a:spcBef>
              <a:spcAft>
                <a:spcPct val="0"/>
              </a:spcAft>
              <a:defRPr>
                <a:solidFill>
                  <a:schemeClr val="tx1"/>
                </a:solidFill>
                <a:latin typeface="Tahoma" pitchFamily="34" charset="0"/>
                <a:cs typeface="Arial" charset="0"/>
              </a:defRPr>
            </a:lvl7pPr>
            <a:lvl8pPr marL="3429000" indent="-228600" eaLnBrk="0" fontAlgn="base" hangingPunct="0">
              <a:spcBef>
                <a:spcPct val="0"/>
              </a:spcBef>
              <a:spcAft>
                <a:spcPct val="0"/>
              </a:spcAft>
              <a:defRPr>
                <a:solidFill>
                  <a:schemeClr val="tx1"/>
                </a:solidFill>
                <a:latin typeface="Tahoma" pitchFamily="34" charset="0"/>
                <a:cs typeface="Arial" charset="0"/>
              </a:defRPr>
            </a:lvl8pPr>
            <a:lvl9pPr marL="3886200" indent="-228600" eaLnBrk="0" fontAlgn="base" hangingPunct="0">
              <a:spcBef>
                <a:spcPct val="0"/>
              </a:spcBef>
              <a:spcAft>
                <a:spcPct val="0"/>
              </a:spcAft>
              <a:defRPr>
                <a:solidFill>
                  <a:schemeClr val="tx1"/>
                </a:solidFill>
                <a:latin typeface="Tahoma" pitchFamily="34" charset="0"/>
                <a:cs typeface="Arial" charset="0"/>
              </a:defRPr>
            </a:lvl9pPr>
          </a:lstStyle>
          <a:p>
            <a:pPr eaLnBrk="1" hangingPunct="1">
              <a:spcBef>
                <a:spcPct val="50000"/>
              </a:spcBef>
            </a:pPr>
            <a:r>
              <a:rPr lang="es-ES" sz="1600" b="1">
                <a:solidFill>
                  <a:srgbClr val="000000"/>
                </a:solidFill>
              </a:rPr>
              <a:t>Ultima capa</a:t>
            </a:r>
          </a:p>
        </p:txBody>
      </p:sp>
      <p:sp>
        <p:nvSpPr>
          <p:cNvPr id="60431" name="AutoShape 31"/>
          <p:cNvSpPr>
            <a:spLocks/>
          </p:cNvSpPr>
          <p:nvPr/>
        </p:nvSpPr>
        <p:spPr bwMode="auto">
          <a:xfrm rot="5400000" flipH="1">
            <a:off x="3743325" y="4689475"/>
            <a:ext cx="144463" cy="792163"/>
          </a:xfrm>
          <a:prstGeom prst="leftBrace">
            <a:avLst>
              <a:gd name="adj1" fmla="val 45696"/>
              <a:gd name="adj2" fmla="val 50000"/>
            </a:avLst>
          </a:prstGeom>
          <a:noFill/>
          <a:ln w="38100">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rot="10800000" vert="eaVert" wrap="none" anchor="ctr"/>
          <a:lstStyle/>
          <a:p>
            <a:pPr algn="ctr"/>
            <a:endParaRPr lang="es-AR"/>
          </a:p>
        </p:txBody>
      </p:sp>
      <p:sp>
        <p:nvSpPr>
          <p:cNvPr id="60432" name="AutoShape 32"/>
          <p:cNvSpPr>
            <a:spLocks/>
          </p:cNvSpPr>
          <p:nvPr/>
        </p:nvSpPr>
        <p:spPr bwMode="auto">
          <a:xfrm rot="5400000" flipH="1">
            <a:off x="2628106" y="4509294"/>
            <a:ext cx="144463" cy="1152525"/>
          </a:xfrm>
          <a:prstGeom prst="leftBrace">
            <a:avLst>
              <a:gd name="adj1" fmla="val 66483"/>
              <a:gd name="adj2" fmla="val 50000"/>
            </a:avLst>
          </a:prstGeom>
          <a:noFill/>
          <a:ln w="38100">
            <a:solidFill>
              <a:schemeClr val="folHlink"/>
            </a:solidFill>
            <a:round/>
            <a:headEnd/>
            <a:tailEnd/>
          </a:ln>
          <a:extLst>
            <a:ext uri="{909E8E84-426E-40DD-AFC4-6F175D3DCCD1}">
              <a14:hiddenFill xmlns:a14="http://schemas.microsoft.com/office/drawing/2010/main" xmlns="">
                <a:solidFill>
                  <a:srgbClr val="FFFFFF"/>
                </a:solidFill>
              </a14:hiddenFill>
            </a:ext>
          </a:extLst>
        </p:spPr>
        <p:txBody>
          <a:bodyPr rot="10800000" vert="eaVert" wrap="none" anchor="ctr"/>
          <a:lstStyle/>
          <a:p>
            <a:pPr algn="ctr"/>
            <a:endParaRPr lang="es-AR"/>
          </a:p>
        </p:txBody>
      </p:sp>
      <p:sp>
        <p:nvSpPr>
          <p:cNvPr id="60433" name="Line 33"/>
          <p:cNvSpPr>
            <a:spLocks noChangeShapeType="1"/>
          </p:cNvSpPr>
          <p:nvPr/>
        </p:nvSpPr>
        <p:spPr bwMode="auto">
          <a:xfrm>
            <a:off x="3851275" y="5157788"/>
            <a:ext cx="1081088" cy="4318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s-PE"/>
          </a:p>
        </p:txBody>
      </p:sp>
    </p:spTree>
    <p:extLst>
      <p:ext uri="{BB962C8B-B14F-4D97-AF65-F5344CB8AC3E}">
        <p14:creationId xmlns:p14="http://schemas.microsoft.com/office/powerpoint/2010/main" xmlns="" val="3973559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cstate="print"/>
          <a:srcRect t="8186"/>
          <a:stretch>
            <a:fillRect/>
          </a:stretch>
        </p:blipFill>
        <p:spPr bwMode="auto">
          <a:xfrm>
            <a:off x="755575" y="1412776"/>
            <a:ext cx="7848873" cy="4968552"/>
          </a:xfrm>
          <a:prstGeom prst="rect">
            <a:avLst/>
          </a:prstGeom>
          <a:noFill/>
          <a:ln w="9525">
            <a:noFill/>
            <a:miter lim="800000"/>
            <a:headEnd/>
            <a:tailEnd/>
          </a:ln>
        </p:spPr>
      </p:pic>
      <p:sp>
        <p:nvSpPr>
          <p:cNvPr id="3" name="2 CuadroTexto"/>
          <p:cNvSpPr txBox="1"/>
          <p:nvPr/>
        </p:nvSpPr>
        <p:spPr>
          <a:xfrm>
            <a:off x="3347864" y="764704"/>
            <a:ext cx="3020122" cy="461665"/>
          </a:xfrm>
          <a:prstGeom prst="rect">
            <a:avLst/>
          </a:prstGeom>
          <a:noFill/>
        </p:spPr>
        <p:txBody>
          <a:bodyPr wrap="none" rtlCol="0">
            <a:spAutoFit/>
          </a:bodyPr>
          <a:lstStyle/>
          <a:p>
            <a:r>
              <a:rPr lang="es-PE" sz="2400" b="1" dirty="0" smtClean="0">
                <a:solidFill>
                  <a:srgbClr val="FF0000"/>
                </a:solidFill>
              </a:rPr>
              <a:t>Electrones de valencia</a:t>
            </a:r>
            <a:endParaRPr lang="es-PE" sz="2400" b="1" dirty="0">
              <a:solidFill>
                <a:srgbClr val="FF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p:cNvPicPr>
            <a:picLocks noChangeAspect="1" noChangeArrowheads="1"/>
          </p:cNvPicPr>
          <p:nvPr/>
        </p:nvPicPr>
        <p:blipFill>
          <a:blip r:embed="rId2" cstate="print"/>
          <a:srcRect t="20312"/>
          <a:stretch>
            <a:fillRect/>
          </a:stretch>
        </p:blipFill>
        <p:spPr bwMode="auto">
          <a:xfrm>
            <a:off x="467544" y="1772816"/>
            <a:ext cx="7992888" cy="4536504"/>
          </a:xfrm>
          <a:prstGeom prst="rect">
            <a:avLst/>
          </a:prstGeom>
          <a:noFill/>
          <a:ln w="9525">
            <a:noFill/>
            <a:miter lim="800000"/>
            <a:headEnd/>
            <a:tailEnd/>
          </a:ln>
        </p:spPr>
      </p:pic>
      <p:sp>
        <p:nvSpPr>
          <p:cNvPr id="5" name="1 Título"/>
          <p:cNvSpPr>
            <a:spLocks noGrp="1"/>
          </p:cNvSpPr>
          <p:nvPr>
            <p:ph type="title"/>
          </p:nvPr>
        </p:nvSpPr>
        <p:spPr>
          <a:xfrm>
            <a:off x="457200" y="274638"/>
            <a:ext cx="8229600" cy="1143000"/>
          </a:xfrm>
          <a:solidFill>
            <a:schemeClr val="accent2">
              <a:lumMod val="20000"/>
              <a:lumOff val="80000"/>
            </a:schemeClr>
          </a:solidFill>
        </p:spPr>
        <p:txBody>
          <a:bodyPr>
            <a:normAutofit/>
          </a:bodyPr>
          <a:lstStyle/>
          <a:p>
            <a:r>
              <a:rPr lang="es-ES" sz="3600" b="1" dirty="0" smtClean="0">
                <a:solidFill>
                  <a:srgbClr val="FF0000"/>
                </a:solidFill>
              </a:rPr>
              <a:t>Propiedades atómicas</a:t>
            </a:r>
            <a:endParaRPr lang="es-PE" sz="3600" dirty="0">
              <a:solidFill>
                <a:srgbClr val="FF0000"/>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p:cNvPicPr>
            <a:picLocks noGrp="1" noChangeAspect="1" noChangeArrowheads="1"/>
          </p:cNvPicPr>
          <p:nvPr>
            <p:ph idx="1"/>
          </p:nvPr>
        </p:nvPicPr>
        <p:blipFill>
          <a:blip r:embed="rId2" cstate="print"/>
          <a:srcRect t="10343"/>
          <a:stretch>
            <a:fillRect/>
          </a:stretch>
        </p:blipFill>
        <p:spPr bwMode="auto">
          <a:xfrm>
            <a:off x="683568" y="1412776"/>
            <a:ext cx="7992888" cy="4738443"/>
          </a:xfrm>
          <a:prstGeom prst="rect">
            <a:avLst/>
          </a:prstGeom>
          <a:noFill/>
          <a:ln w="9525">
            <a:noFill/>
            <a:miter lim="800000"/>
            <a:headEnd/>
            <a:tailEnd/>
          </a:ln>
        </p:spPr>
      </p:pic>
      <p:sp>
        <p:nvSpPr>
          <p:cNvPr id="5" name="1 Título"/>
          <p:cNvSpPr>
            <a:spLocks noGrp="1"/>
          </p:cNvSpPr>
          <p:nvPr>
            <p:ph type="title"/>
          </p:nvPr>
        </p:nvSpPr>
        <p:spPr>
          <a:xfrm>
            <a:off x="457200" y="274638"/>
            <a:ext cx="8229600" cy="1143000"/>
          </a:xfrm>
        </p:spPr>
        <p:txBody>
          <a:bodyPr>
            <a:normAutofit/>
          </a:bodyPr>
          <a:lstStyle/>
          <a:p>
            <a:r>
              <a:rPr lang="es-ES" sz="3600" b="1" dirty="0" smtClean="0">
                <a:solidFill>
                  <a:srgbClr val="FF0000"/>
                </a:solidFill>
              </a:rPr>
              <a:t>Carga nuclear efectiva (Z*)</a:t>
            </a:r>
            <a:endParaRPr lang="es-PE" sz="3600" dirty="0">
              <a:solidFill>
                <a:srgbClr val="FF0000"/>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7" name="Picture 3"/>
          <p:cNvPicPr>
            <a:picLocks noChangeAspect="1" noChangeArrowheads="1"/>
          </p:cNvPicPr>
          <p:nvPr/>
        </p:nvPicPr>
        <p:blipFill>
          <a:blip r:embed="rId2" cstate="print"/>
          <a:srcRect/>
          <a:stretch>
            <a:fillRect/>
          </a:stretch>
        </p:blipFill>
        <p:spPr bwMode="auto">
          <a:xfrm>
            <a:off x="755576" y="1412776"/>
            <a:ext cx="7819594" cy="4392488"/>
          </a:xfrm>
          <a:prstGeom prst="rect">
            <a:avLst/>
          </a:prstGeom>
          <a:noFill/>
          <a:ln w="9525">
            <a:noFill/>
            <a:miter lim="800000"/>
            <a:headEnd/>
            <a:tailEnd/>
          </a:ln>
        </p:spPr>
      </p:pic>
      <p:sp>
        <p:nvSpPr>
          <p:cNvPr id="6" name="1 Título"/>
          <p:cNvSpPr>
            <a:spLocks noGrp="1"/>
          </p:cNvSpPr>
          <p:nvPr>
            <p:ph type="title"/>
          </p:nvPr>
        </p:nvSpPr>
        <p:spPr>
          <a:xfrm>
            <a:off x="457200" y="274638"/>
            <a:ext cx="8229600" cy="1143000"/>
          </a:xfrm>
        </p:spPr>
        <p:txBody>
          <a:bodyPr>
            <a:normAutofit/>
          </a:bodyPr>
          <a:lstStyle/>
          <a:p>
            <a:r>
              <a:rPr lang="es-ES" sz="3600" b="1" dirty="0" smtClean="0">
                <a:solidFill>
                  <a:srgbClr val="FF0000"/>
                </a:solidFill>
              </a:rPr>
              <a:t>Carga nuclear efectiva (Z´)</a:t>
            </a:r>
            <a:endParaRPr lang="es-PE" sz="3600" dirty="0">
              <a:solidFill>
                <a:srgbClr val="FF0000"/>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noFill/>
          <a:extLst>
            <a:ext uri="{909E8E84-426E-40DD-AFC4-6F175D3DCCD1}">
              <a14:hiddenFill xmlns:a14="http://schemas.microsoft.com/office/drawing/2010/main" xmlns="">
                <a:solidFill>
                  <a:srgbClr val="FFFFFF"/>
                </a:solidFill>
              </a14:hiddenFill>
            </a:ext>
          </a:extLst>
        </p:spPr>
        <p:txBody>
          <a:bodyPr>
            <a:normAutofit/>
          </a:bodyPr>
          <a:lstStyle/>
          <a:p>
            <a:r>
              <a:rPr lang="es-ES" sz="3200" dirty="0" smtClean="0">
                <a:solidFill>
                  <a:srgbClr val="FF0000"/>
                </a:solidFill>
                <a:effectLst/>
              </a:rPr>
              <a:t>Carga nuclear efectiva</a:t>
            </a:r>
          </a:p>
        </p:txBody>
      </p:sp>
      <p:pic>
        <p:nvPicPr>
          <p:cNvPr id="62467"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23850" y="1916113"/>
            <a:ext cx="4037013" cy="448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62468" name="Group 5"/>
          <p:cNvGrpSpPr>
            <a:grpSpLocks/>
          </p:cNvGrpSpPr>
          <p:nvPr/>
        </p:nvGrpSpPr>
        <p:grpSpPr bwMode="auto">
          <a:xfrm>
            <a:off x="4651375" y="2205038"/>
            <a:ext cx="4457700" cy="3960812"/>
            <a:chOff x="2930" y="1389"/>
            <a:chExt cx="2808" cy="2495"/>
          </a:xfrm>
        </p:grpSpPr>
        <p:pic>
          <p:nvPicPr>
            <p:cNvPr id="62469" name="Picture 6"/>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930" y="1480"/>
              <a:ext cx="2490" cy="2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62470" name="Group 7"/>
            <p:cNvGrpSpPr>
              <a:grpSpLocks/>
            </p:cNvGrpSpPr>
            <p:nvPr/>
          </p:nvGrpSpPr>
          <p:grpSpPr bwMode="auto">
            <a:xfrm>
              <a:off x="4377" y="1389"/>
              <a:ext cx="1361" cy="544"/>
              <a:chOff x="4377" y="1389"/>
              <a:chExt cx="1361" cy="544"/>
            </a:xfrm>
          </p:grpSpPr>
          <p:sp>
            <p:nvSpPr>
              <p:cNvPr id="62474" name="Rectangle 8"/>
              <p:cNvSpPr>
                <a:spLocks noChangeArrowheads="1"/>
              </p:cNvSpPr>
              <p:nvPr/>
            </p:nvSpPr>
            <p:spPr bwMode="auto">
              <a:xfrm>
                <a:off x="4377" y="1389"/>
                <a:ext cx="1361" cy="544"/>
              </a:xfrm>
              <a:prstGeom prst="rect">
                <a:avLst/>
              </a:prstGeom>
              <a:solidFill>
                <a:schemeClr val="bg1"/>
              </a:solidFill>
              <a:ln w="9525">
                <a:solidFill>
                  <a:schemeClr val="tx1"/>
                </a:solidFill>
                <a:miter lim="800000"/>
                <a:headEnd/>
                <a:tailEnd/>
              </a:ln>
            </p:spPr>
            <p:txBody>
              <a:bodyPr wrap="none" anchor="ctr"/>
              <a:lstStyle/>
              <a:p>
                <a:endParaRPr lang="es-AR"/>
              </a:p>
            </p:txBody>
          </p:sp>
          <p:sp>
            <p:nvSpPr>
              <p:cNvPr id="62475" name="Text Box 9"/>
              <p:cNvSpPr txBox="1">
                <a:spLocks noChangeArrowheads="1"/>
              </p:cNvSpPr>
              <p:nvPr/>
            </p:nvSpPr>
            <p:spPr bwMode="auto">
              <a:xfrm>
                <a:off x="4377" y="1434"/>
                <a:ext cx="1225" cy="4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cs typeface="Arial" charset="0"/>
                  </a:defRPr>
                </a:lvl1pPr>
                <a:lvl2pPr marL="742950" indent="-285750" eaLnBrk="0" hangingPunct="0">
                  <a:defRPr>
                    <a:solidFill>
                      <a:schemeClr val="tx1"/>
                    </a:solidFill>
                    <a:latin typeface="Tahoma" pitchFamily="34" charset="0"/>
                    <a:cs typeface="Arial" charset="0"/>
                  </a:defRPr>
                </a:lvl2pPr>
                <a:lvl3pPr marL="1143000" indent="-228600" eaLnBrk="0" hangingPunct="0">
                  <a:defRPr>
                    <a:solidFill>
                      <a:schemeClr val="tx1"/>
                    </a:solidFill>
                    <a:latin typeface="Tahoma" pitchFamily="34" charset="0"/>
                    <a:cs typeface="Arial" charset="0"/>
                  </a:defRPr>
                </a:lvl3pPr>
                <a:lvl4pPr marL="1600200" indent="-228600" eaLnBrk="0" hangingPunct="0">
                  <a:defRPr>
                    <a:solidFill>
                      <a:schemeClr val="tx1"/>
                    </a:solidFill>
                    <a:latin typeface="Tahoma" pitchFamily="34" charset="0"/>
                    <a:cs typeface="Arial" charset="0"/>
                  </a:defRPr>
                </a:lvl4pPr>
                <a:lvl5pPr marL="2057400" indent="-228600" eaLnBrk="0" hangingPunct="0">
                  <a:defRPr>
                    <a:solidFill>
                      <a:schemeClr val="tx1"/>
                    </a:solidFill>
                    <a:latin typeface="Tahoma" pitchFamily="34" charset="0"/>
                    <a:cs typeface="Arial" charset="0"/>
                  </a:defRPr>
                </a:lvl5pPr>
                <a:lvl6pPr marL="2514600" indent="-228600" eaLnBrk="0" fontAlgn="base" hangingPunct="0">
                  <a:spcBef>
                    <a:spcPct val="0"/>
                  </a:spcBef>
                  <a:spcAft>
                    <a:spcPct val="0"/>
                  </a:spcAft>
                  <a:defRPr>
                    <a:solidFill>
                      <a:schemeClr val="tx1"/>
                    </a:solidFill>
                    <a:latin typeface="Tahoma" pitchFamily="34" charset="0"/>
                    <a:cs typeface="Arial" charset="0"/>
                  </a:defRPr>
                </a:lvl6pPr>
                <a:lvl7pPr marL="2971800" indent="-228600" eaLnBrk="0" fontAlgn="base" hangingPunct="0">
                  <a:spcBef>
                    <a:spcPct val="0"/>
                  </a:spcBef>
                  <a:spcAft>
                    <a:spcPct val="0"/>
                  </a:spcAft>
                  <a:defRPr>
                    <a:solidFill>
                      <a:schemeClr val="tx1"/>
                    </a:solidFill>
                    <a:latin typeface="Tahoma" pitchFamily="34" charset="0"/>
                    <a:cs typeface="Arial" charset="0"/>
                  </a:defRPr>
                </a:lvl7pPr>
                <a:lvl8pPr marL="3429000" indent="-228600" eaLnBrk="0" fontAlgn="base" hangingPunct="0">
                  <a:spcBef>
                    <a:spcPct val="0"/>
                  </a:spcBef>
                  <a:spcAft>
                    <a:spcPct val="0"/>
                  </a:spcAft>
                  <a:defRPr>
                    <a:solidFill>
                      <a:schemeClr val="tx1"/>
                    </a:solidFill>
                    <a:latin typeface="Tahoma" pitchFamily="34" charset="0"/>
                    <a:cs typeface="Arial" charset="0"/>
                  </a:defRPr>
                </a:lvl8pPr>
                <a:lvl9pPr marL="3886200" indent="-228600" eaLnBrk="0" fontAlgn="base" hangingPunct="0">
                  <a:spcBef>
                    <a:spcPct val="0"/>
                  </a:spcBef>
                  <a:spcAft>
                    <a:spcPct val="0"/>
                  </a:spcAft>
                  <a:defRPr>
                    <a:solidFill>
                      <a:schemeClr val="tx1"/>
                    </a:solidFill>
                    <a:latin typeface="Tahoma" pitchFamily="34" charset="0"/>
                    <a:cs typeface="Arial" charset="0"/>
                  </a:defRPr>
                </a:lvl9pPr>
              </a:lstStyle>
              <a:p>
                <a:pPr eaLnBrk="1" hangingPunct="1">
                  <a:spcBef>
                    <a:spcPct val="50000"/>
                  </a:spcBef>
                </a:pPr>
                <a:r>
                  <a:rPr lang="es-ES" b="1">
                    <a:latin typeface="Arial" charset="0"/>
                  </a:rPr>
                  <a:t>Carga que no</a:t>
                </a:r>
              </a:p>
              <a:p>
                <a:pPr eaLnBrk="1" hangingPunct="1">
                  <a:spcBef>
                    <a:spcPct val="50000"/>
                  </a:spcBef>
                </a:pPr>
                <a:r>
                  <a:rPr lang="es-ES" b="1">
                    <a:latin typeface="Arial" charset="0"/>
                  </a:rPr>
                  <a:t>contribuye</a:t>
                </a:r>
              </a:p>
            </p:txBody>
          </p:sp>
        </p:grpSp>
        <p:grpSp>
          <p:nvGrpSpPr>
            <p:cNvPr id="62471" name="Group 10"/>
            <p:cNvGrpSpPr>
              <a:grpSpLocks/>
            </p:cNvGrpSpPr>
            <p:nvPr/>
          </p:nvGrpSpPr>
          <p:grpSpPr bwMode="auto">
            <a:xfrm>
              <a:off x="4468" y="3340"/>
              <a:ext cx="1203" cy="544"/>
              <a:chOff x="4377" y="1389"/>
              <a:chExt cx="1361" cy="544"/>
            </a:xfrm>
          </p:grpSpPr>
          <p:sp>
            <p:nvSpPr>
              <p:cNvPr id="62472" name="Rectangle 11"/>
              <p:cNvSpPr>
                <a:spLocks noChangeArrowheads="1"/>
              </p:cNvSpPr>
              <p:nvPr/>
            </p:nvSpPr>
            <p:spPr bwMode="auto">
              <a:xfrm>
                <a:off x="4377" y="1389"/>
                <a:ext cx="1361" cy="544"/>
              </a:xfrm>
              <a:prstGeom prst="rect">
                <a:avLst/>
              </a:prstGeom>
              <a:solidFill>
                <a:schemeClr val="bg1"/>
              </a:solidFill>
              <a:ln w="9525">
                <a:solidFill>
                  <a:schemeClr val="tx1"/>
                </a:solidFill>
                <a:miter lim="800000"/>
                <a:headEnd/>
                <a:tailEnd/>
              </a:ln>
            </p:spPr>
            <p:txBody>
              <a:bodyPr wrap="none" anchor="ctr"/>
              <a:lstStyle/>
              <a:p>
                <a:endParaRPr lang="es-AR"/>
              </a:p>
            </p:txBody>
          </p:sp>
          <p:sp>
            <p:nvSpPr>
              <p:cNvPr id="62473" name="Text Box 12"/>
              <p:cNvSpPr txBox="1">
                <a:spLocks noChangeArrowheads="1"/>
              </p:cNvSpPr>
              <p:nvPr/>
            </p:nvSpPr>
            <p:spPr bwMode="auto">
              <a:xfrm>
                <a:off x="4377" y="1434"/>
                <a:ext cx="1225" cy="4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cs typeface="Arial" charset="0"/>
                  </a:defRPr>
                </a:lvl1pPr>
                <a:lvl2pPr marL="742950" indent="-285750" eaLnBrk="0" hangingPunct="0">
                  <a:defRPr>
                    <a:solidFill>
                      <a:schemeClr val="tx1"/>
                    </a:solidFill>
                    <a:latin typeface="Tahoma" pitchFamily="34" charset="0"/>
                    <a:cs typeface="Arial" charset="0"/>
                  </a:defRPr>
                </a:lvl2pPr>
                <a:lvl3pPr marL="1143000" indent="-228600" eaLnBrk="0" hangingPunct="0">
                  <a:defRPr>
                    <a:solidFill>
                      <a:schemeClr val="tx1"/>
                    </a:solidFill>
                    <a:latin typeface="Tahoma" pitchFamily="34" charset="0"/>
                    <a:cs typeface="Arial" charset="0"/>
                  </a:defRPr>
                </a:lvl3pPr>
                <a:lvl4pPr marL="1600200" indent="-228600" eaLnBrk="0" hangingPunct="0">
                  <a:defRPr>
                    <a:solidFill>
                      <a:schemeClr val="tx1"/>
                    </a:solidFill>
                    <a:latin typeface="Tahoma" pitchFamily="34" charset="0"/>
                    <a:cs typeface="Arial" charset="0"/>
                  </a:defRPr>
                </a:lvl4pPr>
                <a:lvl5pPr marL="2057400" indent="-228600" eaLnBrk="0" hangingPunct="0">
                  <a:defRPr>
                    <a:solidFill>
                      <a:schemeClr val="tx1"/>
                    </a:solidFill>
                    <a:latin typeface="Tahoma" pitchFamily="34" charset="0"/>
                    <a:cs typeface="Arial" charset="0"/>
                  </a:defRPr>
                </a:lvl5pPr>
                <a:lvl6pPr marL="2514600" indent="-228600" eaLnBrk="0" fontAlgn="base" hangingPunct="0">
                  <a:spcBef>
                    <a:spcPct val="0"/>
                  </a:spcBef>
                  <a:spcAft>
                    <a:spcPct val="0"/>
                  </a:spcAft>
                  <a:defRPr>
                    <a:solidFill>
                      <a:schemeClr val="tx1"/>
                    </a:solidFill>
                    <a:latin typeface="Tahoma" pitchFamily="34" charset="0"/>
                    <a:cs typeface="Arial" charset="0"/>
                  </a:defRPr>
                </a:lvl6pPr>
                <a:lvl7pPr marL="2971800" indent="-228600" eaLnBrk="0" fontAlgn="base" hangingPunct="0">
                  <a:spcBef>
                    <a:spcPct val="0"/>
                  </a:spcBef>
                  <a:spcAft>
                    <a:spcPct val="0"/>
                  </a:spcAft>
                  <a:defRPr>
                    <a:solidFill>
                      <a:schemeClr val="tx1"/>
                    </a:solidFill>
                    <a:latin typeface="Tahoma" pitchFamily="34" charset="0"/>
                    <a:cs typeface="Arial" charset="0"/>
                  </a:defRPr>
                </a:lvl7pPr>
                <a:lvl8pPr marL="3429000" indent="-228600" eaLnBrk="0" fontAlgn="base" hangingPunct="0">
                  <a:spcBef>
                    <a:spcPct val="0"/>
                  </a:spcBef>
                  <a:spcAft>
                    <a:spcPct val="0"/>
                  </a:spcAft>
                  <a:defRPr>
                    <a:solidFill>
                      <a:schemeClr val="tx1"/>
                    </a:solidFill>
                    <a:latin typeface="Tahoma" pitchFamily="34" charset="0"/>
                    <a:cs typeface="Arial" charset="0"/>
                  </a:defRPr>
                </a:lvl8pPr>
                <a:lvl9pPr marL="3886200" indent="-228600" eaLnBrk="0" fontAlgn="base" hangingPunct="0">
                  <a:spcBef>
                    <a:spcPct val="0"/>
                  </a:spcBef>
                  <a:spcAft>
                    <a:spcPct val="0"/>
                  </a:spcAft>
                  <a:defRPr>
                    <a:solidFill>
                      <a:schemeClr val="tx1"/>
                    </a:solidFill>
                    <a:latin typeface="Tahoma" pitchFamily="34" charset="0"/>
                    <a:cs typeface="Arial" charset="0"/>
                  </a:defRPr>
                </a:lvl9pPr>
              </a:lstStyle>
              <a:p>
                <a:pPr eaLnBrk="1" hangingPunct="1">
                  <a:spcBef>
                    <a:spcPct val="50000"/>
                  </a:spcBef>
                </a:pPr>
                <a:r>
                  <a:rPr lang="es-ES" b="1">
                    <a:latin typeface="Arial" charset="0"/>
                  </a:rPr>
                  <a:t>Carga que </a:t>
                </a:r>
              </a:p>
              <a:p>
                <a:pPr eaLnBrk="1" hangingPunct="1">
                  <a:spcBef>
                    <a:spcPct val="50000"/>
                  </a:spcBef>
                </a:pPr>
                <a:r>
                  <a:rPr lang="es-ES" b="1">
                    <a:latin typeface="Arial" charset="0"/>
                  </a:rPr>
                  <a:t>contribuye</a:t>
                </a:r>
              </a:p>
            </p:txBody>
          </p:sp>
        </p:grpSp>
      </p:grpSp>
    </p:spTree>
    <p:extLst>
      <p:ext uri="{BB962C8B-B14F-4D97-AF65-F5344CB8AC3E}">
        <p14:creationId xmlns:p14="http://schemas.microsoft.com/office/powerpoint/2010/main" xmlns="" val="7996277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noFill/>
          <a:extLst>
            <a:ext uri="{909E8E84-426E-40DD-AFC4-6F175D3DCCD1}">
              <a14:hiddenFill xmlns:a14="http://schemas.microsoft.com/office/drawing/2010/main" xmlns="">
                <a:solidFill>
                  <a:srgbClr val="FFFFFF"/>
                </a:solidFill>
              </a14:hiddenFill>
            </a:ext>
          </a:extLst>
        </p:spPr>
        <p:txBody>
          <a:bodyPr/>
          <a:lstStyle/>
          <a:p>
            <a:r>
              <a:rPr lang="es-ES" dirty="0" smtClean="0">
                <a:solidFill>
                  <a:srgbClr val="FF0000"/>
                </a:solidFill>
                <a:effectLst/>
              </a:rPr>
              <a:t>Carga nuclear efectiva</a:t>
            </a:r>
          </a:p>
        </p:txBody>
      </p:sp>
      <p:sp>
        <p:nvSpPr>
          <p:cNvPr id="3" name="2 Marcador de contenido"/>
          <p:cNvSpPr>
            <a:spLocks noGrp="1"/>
          </p:cNvSpPr>
          <p:nvPr>
            <p:ph idx="1"/>
          </p:nvPr>
        </p:nvSpPr>
        <p:spPr>
          <a:xfrm>
            <a:off x="323528" y="1700808"/>
            <a:ext cx="8568952" cy="4536504"/>
          </a:xfrm>
          <a:solidFill>
            <a:schemeClr val="bg2">
              <a:lumMod val="90000"/>
            </a:schemeClr>
          </a:solidFill>
        </p:spPr>
        <p:txBody>
          <a:bodyPr>
            <a:normAutofit fontScale="85000" lnSpcReduction="10000"/>
          </a:bodyPr>
          <a:lstStyle/>
          <a:p>
            <a:pPr marL="114300" indent="0" algn="just">
              <a:buNone/>
            </a:pPr>
            <a:r>
              <a:rPr lang="es-PE" dirty="0"/>
              <a:t>Recordemos que en un átomo, el núcleo contiene los protones (carga positiva) y en la periferia del mismo se encuentran los  electrones que son la carga negativa. Sabemos también que las cargas opuestas se atraen.</a:t>
            </a:r>
            <a:br>
              <a:rPr lang="es-PE" dirty="0"/>
            </a:br>
            <a:r>
              <a:rPr lang="es-PE" dirty="0"/>
              <a:t/>
            </a:r>
            <a:br>
              <a:rPr lang="es-PE" dirty="0"/>
            </a:br>
            <a:r>
              <a:rPr lang="es-PE" dirty="0"/>
              <a:t>Si nos imaginamos al electrón del último nivel (electrón diferenciador), éste si estuviera solo, sería atraído por las cargas positivas del núcleo. Pero esto no ocurre, éste electrón está protegido por una  pantalla de protección, que son los electrones de los niveles más bajos, a esto se le conoce como </a:t>
            </a:r>
            <a:r>
              <a:rPr lang="es-PE" b="1" dirty="0"/>
              <a:t>APANTALLAMIENTO,</a:t>
            </a:r>
            <a:r>
              <a:rPr lang="es-PE" dirty="0"/>
              <a:t> que evita esta atracción</a:t>
            </a:r>
            <a:r>
              <a:rPr lang="es-PE" dirty="0" smtClean="0"/>
              <a:t>.</a:t>
            </a:r>
            <a:endParaRPr lang="es-PE" dirty="0"/>
          </a:p>
        </p:txBody>
      </p:sp>
    </p:spTree>
    <p:extLst>
      <p:ext uri="{BB962C8B-B14F-4D97-AF65-F5344CB8AC3E}">
        <p14:creationId xmlns:p14="http://schemas.microsoft.com/office/powerpoint/2010/main" xmlns="" val="27105161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noFill/>
          <a:extLst>
            <a:ext uri="{909E8E84-426E-40DD-AFC4-6F175D3DCCD1}">
              <a14:hiddenFill xmlns:a14="http://schemas.microsoft.com/office/drawing/2010/main" xmlns="">
                <a:solidFill>
                  <a:srgbClr val="FFFFFF"/>
                </a:solidFill>
              </a14:hiddenFill>
            </a:ext>
          </a:extLst>
        </p:spPr>
        <p:txBody>
          <a:bodyPr>
            <a:normAutofit/>
          </a:bodyPr>
          <a:lstStyle/>
          <a:p>
            <a:r>
              <a:rPr lang="es-ES" sz="3200" dirty="0" smtClean="0">
                <a:solidFill>
                  <a:srgbClr val="FF0000"/>
                </a:solidFill>
                <a:effectLst/>
              </a:rPr>
              <a:t>Carga nuclear efectiva</a:t>
            </a:r>
          </a:p>
        </p:txBody>
      </p:sp>
      <p:sp>
        <p:nvSpPr>
          <p:cNvPr id="3" name="2 Marcador de contenido"/>
          <p:cNvSpPr>
            <a:spLocks noGrp="1"/>
          </p:cNvSpPr>
          <p:nvPr>
            <p:ph idx="1"/>
          </p:nvPr>
        </p:nvSpPr>
        <p:spPr>
          <a:xfrm>
            <a:off x="1907704" y="5930790"/>
            <a:ext cx="7052727" cy="792088"/>
          </a:xfrm>
          <a:solidFill>
            <a:schemeClr val="accent2">
              <a:lumMod val="40000"/>
              <a:lumOff val="60000"/>
            </a:schemeClr>
          </a:solidFill>
        </p:spPr>
        <p:txBody>
          <a:bodyPr>
            <a:noAutofit/>
          </a:bodyPr>
          <a:lstStyle/>
          <a:p>
            <a:r>
              <a:rPr lang="es-PE" sz="1600" dirty="0"/>
              <a:t>Donde:</a:t>
            </a:r>
            <a:br>
              <a:rPr lang="es-PE" sz="1600" dirty="0"/>
            </a:br>
            <a:r>
              <a:rPr lang="es-PE" sz="1600" dirty="0"/>
              <a:t> </a:t>
            </a:r>
            <a:r>
              <a:rPr lang="es-PE" sz="1600" b="1" dirty="0"/>
              <a:t>Z</a:t>
            </a:r>
            <a:r>
              <a:rPr lang="es-PE" sz="1600" dirty="0"/>
              <a:t> es la carga nuclear real (es decir, el número atómico del elemento)</a:t>
            </a:r>
            <a:br>
              <a:rPr lang="es-PE" sz="1600" dirty="0"/>
            </a:br>
            <a:r>
              <a:rPr lang="es-PE" sz="1600" dirty="0"/>
              <a:t> </a:t>
            </a:r>
            <a:r>
              <a:rPr lang="es-PE" sz="1600" b="1" dirty="0"/>
              <a:t>σ</a:t>
            </a:r>
            <a:r>
              <a:rPr lang="es-PE" sz="1600" dirty="0"/>
              <a:t> se llama constante de protección o constante pantalla.</a:t>
            </a:r>
          </a:p>
          <a:p>
            <a:r>
              <a:rPr lang="es-PE" sz="1600" dirty="0"/>
              <a:t/>
            </a:r>
            <a:br>
              <a:rPr lang="es-PE" sz="1600" dirty="0"/>
            </a:br>
            <a:endParaRPr lang="es-PE" sz="1600" dirty="0"/>
          </a:p>
        </p:txBody>
      </p:sp>
      <p:pic>
        <p:nvPicPr>
          <p:cNvPr id="4" name="Picture 2" descr="http://corinto.pucp.edu.pe/quimicageneral/sites/corinto.pucp.edu.pe.quimicageneral/files/images/unidad2/carga%20nuclear%20efectiva%20-3.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18554" y="1638092"/>
            <a:ext cx="6873725" cy="4292698"/>
          </a:xfrm>
          <a:prstGeom prst="rect">
            <a:avLst/>
          </a:prstGeom>
          <a:noFill/>
          <a:extLst>
            <a:ext uri="{909E8E84-426E-40DD-AFC4-6F175D3DCCD1}">
              <a14:hiddenFill xmlns:a14="http://schemas.microsoft.com/office/drawing/2010/main" xmlns="">
                <a:solidFill>
                  <a:srgbClr val="FFFFFF"/>
                </a:solidFill>
              </a14:hiddenFill>
            </a:ext>
          </a:extLst>
        </p:spPr>
      </p:pic>
      <p:sp>
        <p:nvSpPr>
          <p:cNvPr id="6" name="5 Rectángulo"/>
          <p:cNvSpPr/>
          <p:nvPr/>
        </p:nvSpPr>
        <p:spPr>
          <a:xfrm>
            <a:off x="218555" y="1268760"/>
            <a:ext cx="3744416" cy="369332"/>
          </a:xfrm>
          <a:prstGeom prst="rect">
            <a:avLst/>
          </a:prstGeom>
          <a:solidFill>
            <a:schemeClr val="accent2">
              <a:lumMod val="40000"/>
              <a:lumOff val="60000"/>
            </a:schemeClr>
          </a:solidFill>
        </p:spPr>
        <p:txBody>
          <a:bodyPr wrap="square">
            <a:spAutoFit/>
          </a:bodyPr>
          <a:lstStyle/>
          <a:p>
            <a:r>
              <a:rPr lang="es-PE" b="1" dirty="0"/>
              <a:t>Analicemos la figura siguiente</a:t>
            </a:r>
            <a:r>
              <a:rPr lang="es-PE" b="1" dirty="0" smtClean="0"/>
              <a:t>:</a:t>
            </a:r>
            <a:endParaRPr lang="es-PE" dirty="0"/>
          </a:p>
        </p:txBody>
      </p:sp>
      <p:pic>
        <p:nvPicPr>
          <p:cNvPr id="6146" name="Picture 2" descr="http://corinto.pucp.edu.pe/quimicageneral/sites/corinto.pucp.edu.pe.quimicageneral/files/images/unidad2/formula%20de%20carga%20nuclear%20efectiva.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18554" y="5930790"/>
            <a:ext cx="1689149" cy="66656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3417181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noFill/>
          <a:extLst>
            <a:ext uri="{909E8E84-426E-40DD-AFC4-6F175D3DCCD1}">
              <a14:hiddenFill xmlns:a14="http://schemas.microsoft.com/office/drawing/2010/main" xmlns="">
                <a:solidFill>
                  <a:srgbClr val="FFFFFF"/>
                </a:solidFill>
              </a14:hiddenFill>
            </a:ext>
          </a:extLst>
        </p:spPr>
        <p:txBody>
          <a:bodyPr>
            <a:noAutofit/>
          </a:bodyPr>
          <a:lstStyle/>
          <a:p>
            <a:r>
              <a:rPr lang="es-ES" sz="3200" dirty="0" smtClean="0">
                <a:solidFill>
                  <a:srgbClr val="FF0000"/>
                </a:solidFill>
                <a:effectLst/>
              </a:rPr>
              <a:t>Tabla periódica o clasificación periódica de los elementos</a:t>
            </a:r>
          </a:p>
        </p:txBody>
      </p:sp>
      <p:sp>
        <p:nvSpPr>
          <p:cNvPr id="51203" name="Rectangle 3"/>
          <p:cNvSpPr>
            <a:spLocks noGrp="1" noChangeArrowheads="1"/>
          </p:cNvSpPr>
          <p:nvPr>
            <p:ph idx="1"/>
          </p:nvPr>
        </p:nvSpPr>
        <p:spPr>
          <a:xfrm>
            <a:off x="539552" y="1484784"/>
            <a:ext cx="8218488" cy="4323184"/>
          </a:xfrm>
          <a:noFill/>
          <a:extLst>
            <a:ext uri="{909E8E84-426E-40DD-AFC4-6F175D3DCCD1}">
              <a14:hiddenFill xmlns:a14="http://schemas.microsoft.com/office/drawing/2010/main" xmlns="">
                <a:solidFill>
                  <a:srgbClr val="FFFFFF"/>
                </a:solidFill>
              </a14:hiddenFill>
            </a:ext>
          </a:extLst>
        </p:spPr>
        <p:txBody>
          <a:bodyPr>
            <a:normAutofit/>
          </a:bodyPr>
          <a:lstStyle/>
          <a:p>
            <a:pPr algn="just">
              <a:buClr>
                <a:schemeClr val="folHlink"/>
              </a:buClr>
            </a:pPr>
            <a:r>
              <a:rPr lang="es-AR" sz="2400" dirty="0" smtClean="0">
                <a:effectLst/>
              </a:rPr>
              <a:t>La tabla periódica está organizada en base a las configuraciones electrónicas de los átomos.</a:t>
            </a:r>
          </a:p>
          <a:p>
            <a:pPr algn="just">
              <a:buClr>
                <a:schemeClr val="folHlink"/>
              </a:buClr>
            </a:pPr>
            <a:r>
              <a:rPr lang="es-AR" sz="2400" dirty="0" smtClean="0">
                <a:effectLst/>
              </a:rPr>
              <a:t>La ley periódica establece que </a:t>
            </a:r>
            <a:r>
              <a:rPr lang="es-AR" sz="2400" dirty="0" smtClean="0">
                <a:solidFill>
                  <a:srgbClr val="FF0000"/>
                </a:solidFill>
                <a:effectLst/>
              </a:rPr>
              <a:t>las propiedades de los elementos son funciones periódicas de sus números atómicos.</a:t>
            </a:r>
            <a:endParaRPr lang="es-ES" sz="2400" dirty="0" smtClean="0">
              <a:solidFill>
                <a:srgbClr val="FF0000"/>
              </a:solidFill>
              <a:effectLst/>
            </a:endParaRPr>
          </a:p>
        </p:txBody>
      </p:sp>
      <p:pic>
        <p:nvPicPr>
          <p:cNvPr id="5122" name="Picture 2" descr="http://1.bp.blogspot.com/-l-ZbBDbywUA/URqwmY88ceI/AAAAAAAAAFA/IdXLzgE6zIk/s1600/Tabla%2Bperiodica.bmp"/>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187624" y="3717032"/>
            <a:ext cx="6517172" cy="301461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4489561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cstate="print"/>
          <a:srcRect t="12968"/>
          <a:stretch>
            <a:fillRect/>
          </a:stretch>
        </p:blipFill>
        <p:spPr bwMode="auto">
          <a:xfrm>
            <a:off x="1043608" y="908720"/>
            <a:ext cx="6696744" cy="3866250"/>
          </a:xfrm>
          <a:prstGeom prst="rect">
            <a:avLst/>
          </a:prstGeom>
          <a:noFill/>
          <a:ln w="9525">
            <a:noFill/>
            <a:miter lim="800000"/>
            <a:headEnd/>
            <a:tailEnd/>
          </a:ln>
        </p:spPr>
      </p:pic>
      <p:sp>
        <p:nvSpPr>
          <p:cNvPr id="5" name="Rectangle 2"/>
          <p:cNvSpPr>
            <a:spLocks noGrp="1" noChangeArrowheads="1"/>
          </p:cNvSpPr>
          <p:nvPr>
            <p:ph type="title"/>
          </p:nvPr>
        </p:nvSpPr>
        <p:spPr>
          <a:xfrm>
            <a:off x="467544" y="0"/>
            <a:ext cx="8229600" cy="1143000"/>
          </a:xfrm>
          <a:noFill/>
          <a:extLst>
            <a:ext uri="{909E8E84-426E-40DD-AFC4-6F175D3DCCD1}">
              <a14:hiddenFill xmlns:a14="http://schemas.microsoft.com/office/drawing/2010/main" xmlns="">
                <a:solidFill>
                  <a:srgbClr val="FFFFFF"/>
                </a:solidFill>
              </a14:hiddenFill>
            </a:ext>
          </a:extLst>
        </p:spPr>
        <p:txBody>
          <a:bodyPr>
            <a:normAutofit/>
          </a:bodyPr>
          <a:lstStyle/>
          <a:p>
            <a:r>
              <a:rPr lang="es-ES" sz="3200" dirty="0" smtClean="0">
                <a:solidFill>
                  <a:srgbClr val="FF0000"/>
                </a:solidFill>
                <a:effectLst/>
              </a:rPr>
              <a:t>Carga nuclear efectiva</a:t>
            </a:r>
          </a:p>
        </p:txBody>
      </p:sp>
      <p:pic>
        <p:nvPicPr>
          <p:cNvPr id="44035" name="Picture 3"/>
          <p:cNvPicPr>
            <a:picLocks noChangeAspect="1" noChangeArrowheads="1"/>
          </p:cNvPicPr>
          <p:nvPr/>
        </p:nvPicPr>
        <p:blipFill>
          <a:blip r:embed="rId3" cstate="print"/>
          <a:srcRect/>
          <a:stretch>
            <a:fillRect/>
          </a:stretch>
        </p:blipFill>
        <p:spPr bwMode="auto">
          <a:xfrm>
            <a:off x="467544" y="4869160"/>
            <a:ext cx="8064896" cy="1728192"/>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22489" y="1792288"/>
            <a:ext cx="8499926" cy="44450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4515" name="Rectangle 5"/>
          <p:cNvSpPr>
            <a:spLocks noChangeArrowheads="1"/>
          </p:cNvSpPr>
          <p:nvPr/>
        </p:nvSpPr>
        <p:spPr bwMode="auto">
          <a:xfrm>
            <a:off x="457200" y="115888"/>
            <a:ext cx="8229600" cy="1368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0" hangingPunct="0"/>
            <a:r>
              <a:rPr lang="es-ES" sz="3200" dirty="0">
                <a:solidFill>
                  <a:srgbClr val="FF0000"/>
                </a:solidFill>
              </a:rPr>
              <a:t>El tamaño atómico</a:t>
            </a:r>
          </a:p>
        </p:txBody>
      </p:sp>
    </p:spTree>
    <p:extLst>
      <p:ext uri="{BB962C8B-B14F-4D97-AF65-F5344CB8AC3E}">
        <p14:creationId xmlns:p14="http://schemas.microsoft.com/office/powerpoint/2010/main" xmlns="" val="38153107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29371" y="1514475"/>
            <a:ext cx="8532812" cy="5010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6563" name="Rectangle 5"/>
          <p:cNvSpPr>
            <a:spLocks noChangeArrowheads="1"/>
          </p:cNvSpPr>
          <p:nvPr/>
        </p:nvSpPr>
        <p:spPr bwMode="auto">
          <a:xfrm>
            <a:off x="539552" y="188640"/>
            <a:ext cx="8229600" cy="960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0" hangingPunct="0"/>
            <a:r>
              <a:rPr lang="es-ES" sz="3200" dirty="0">
                <a:solidFill>
                  <a:srgbClr val="FF0000"/>
                </a:solidFill>
              </a:rPr>
              <a:t>Variación de los radios atómicos</a:t>
            </a:r>
          </a:p>
        </p:txBody>
      </p:sp>
      <p:sp>
        <p:nvSpPr>
          <p:cNvPr id="4" name="3 Flecha derecha"/>
          <p:cNvSpPr/>
          <p:nvPr/>
        </p:nvSpPr>
        <p:spPr>
          <a:xfrm flipH="1">
            <a:off x="755576" y="1340768"/>
            <a:ext cx="252028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 name="10 Flecha abajo"/>
          <p:cNvSpPr/>
          <p:nvPr/>
        </p:nvSpPr>
        <p:spPr>
          <a:xfrm>
            <a:off x="323528" y="1772816"/>
            <a:ext cx="72008" cy="20162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 name="7 CuadroTexto"/>
          <p:cNvSpPr txBox="1"/>
          <p:nvPr/>
        </p:nvSpPr>
        <p:spPr>
          <a:xfrm>
            <a:off x="3347864" y="1196752"/>
            <a:ext cx="1063561" cy="369332"/>
          </a:xfrm>
          <a:prstGeom prst="rect">
            <a:avLst/>
          </a:prstGeom>
          <a:noFill/>
        </p:spPr>
        <p:txBody>
          <a:bodyPr wrap="none" rtlCol="0">
            <a:spAutoFit/>
          </a:bodyPr>
          <a:lstStyle/>
          <a:p>
            <a:r>
              <a:rPr lang="es-PE" b="1" dirty="0" smtClean="0"/>
              <a:t>Aumenta</a:t>
            </a:r>
            <a:endParaRPr lang="es-PE" b="1" dirty="0"/>
          </a:p>
        </p:txBody>
      </p:sp>
      <p:sp>
        <p:nvSpPr>
          <p:cNvPr id="9" name="8 CuadroTexto"/>
          <p:cNvSpPr txBox="1"/>
          <p:nvPr/>
        </p:nvSpPr>
        <p:spPr>
          <a:xfrm>
            <a:off x="179512" y="3933056"/>
            <a:ext cx="1063561" cy="369332"/>
          </a:xfrm>
          <a:prstGeom prst="rect">
            <a:avLst/>
          </a:prstGeom>
          <a:noFill/>
        </p:spPr>
        <p:txBody>
          <a:bodyPr wrap="none" rtlCol="0">
            <a:spAutoFit/>
          </a:bodyPr>
          <a:lstStyle/>
          <a:p>
            <a:r>
              <a:rPr lang="es-PE" b="1" dirty="0" smtClean="0"/>
              <a:t>Aumenta</a:t>
            </a:r>
            <a:endParaRPr lang="es-PE" b="1" dirty="0"/>
          </a:p>
        </p:txBody>
      </p:sp>
    </p:spTree>
    <p:extLst>
      <p:ext uri="{BB962C8B-B14F-4D97-AF65-F5344CB8AC3E}">
        <p14:creationId xmlns:p14="http://schemas.microsoft.com/office/powerpoint/2010/main" xmlns="" val="38387499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95536" y="836712"/>
            <a:ext cx="8424936" cy="568863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9874758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95536" y="476671"/>
            <a:ext cx="8136904" cy="619112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6576123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2"/>
          <p:cNvPicPr>
            <a:picLocks noChangeAspect="1" noChangeArrowheads="1"/>
          </p:cNvPicPr>
          <p:nvPr/>
        </p:nvPicPr>
        <p:blipFill>
          <a:blip r:embed="rId2" cstate="print"/>
          <a:srcRect/>
          <a:stretch>
            <a:fillRect/>
          </a:stretch>
        </p:blipFill>
        <p:spPr bwMode="auto">
          <a:xfrm>
            <a:off x="467543" y="476672"/>
            <a:ext cx="8064897" cy="61245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sz="3200" dirty="0" smtClean="0">
                <a:solidFill>
                  <a:srgbClr val="FF0000"/>
                </a:solidFill>
              </a:rPr>
              <a:t>Energía de ionización</a:t>
            </a:r>
            <a:endParaRPr lang="es-PE" sz="3200" dirty="0">
              <a:solidFill>
                <a:srgbClr val="FF0000"/>
              </a:solidFill>
            </a:endParaRPr>
          </a:p>
        </p:txBody>
      </p:sp>
      <p:sp>
        <p:nvSpPr>
          <p:cNvPr id="3" name="2 Marcador de contenido"/>
          <p:cNvSpPr>
            <a:spLocks noGrp="1"/>
          </p:cNvSpPr>
          <p:nvPr>
            <p:ph idx="1"/>
          </p:nvPr>
        </p:nvSpPr>
        <p:spPr/>
        <p:txBody>
          <a:bodyPr/>
          <a:lstStyle/>
          <a:p>
            <a:endParaRPr lang="es-PE"/>
          </a:p>
        </p:txBody>
      </p:sp>
      <p:pic>
        <p:nvPicPr>
          <p:cNvPr id="98306" name="Picture 2"/>
          <p:cNvPicPr>
            <a:picLocks noChangeAspect="1" noChangeArrowheads="1"/>
          </p:cNvPicPr>
          <p:nvPr/>
        </p:nvPicPr>
        <p:blipFill>
          <a:blip r:embed="rId2" cstate="print"/>
          <a:srcRect/>
          <a:stretch>
            <a:fillRect/>
          </a:stretch>
        </p:blipFill>
        <p:spPr bwMode="auto">
          <a:xfrm>
            <a:off x="251520" y="1340768"/>
            <a:ext cx="8567119" cy="5184576"/>
          </a:xfrm>
          <a:prstGeom prst="rect">
            <a:avLst/>
          </a:prstGeom>
          <a:noFill/>
          <a:ln w="9525">
            <a:noFill/>
            <a:miter lim="800000"/>
            <a:headEnd/>
            <a:tailEnd/>
          </a:ln>
        </p:spPr>
      </p:pic>
      <p:sp>
        <p:nvSpPr>
          <p:cNvPr id="5" name="4 CuadroTexto"/>
          <p:cNvSpPr txBox="1"/>
          <p:nvPr/>
        </p:nvSpPr>
        <p:spPr>
          <a:xfrm>
            <a:off x="1331640" y="3501008"/>
            <a:ext cx="3456384" cy="369332"/>
          </a:xfrm>
          <a:prstGeom prst="rect">
            <a:avLst/>
          </a:prstGeom>
          <a:solidFill>
            <a:schemeClr val="bg1"/>
          </a:solidFill>
        </p:spPr>
        <p:txBody>
          <a:bodyPr wrap="square" rtlCol="0">
            <a:spAutoFit/>
          </a:bodyPr>
          <a:lstStyle/>
          <a:p>
            <a:endParaRPr lang="es-PE"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noFill/>
          <a:extLst>
            <a:ext uri="{909E8E84-426E-40DD-AFC4-6F175D3DCCD1}">
              <a14:hiddenFill xmlns:a14="http://schemas.microsoft.com/office/drawing/2010/main" xmlns="">
                <a:solidFill>
                  <a:srgbClr val="FFFFFF"/>
                </a:solidFill>
              </a14:hiddenFill>
            </a:ext>
          </a:extLst>
        </p:spPr>
        <p:txBody>
          <a:bodyPr>
            <a:normAutofit/>
          </a:bodyPr>
          <a:lstStyle/>
          <a:p>
            <a:r>
              <a:rPr lang="es-ES" sz="3200" dirty="0" smtClean="0">
                <a:solidFill>
                  <a:srgbClr val="FF0000"/>
                </a:solidFill>
                <a:effectLst/>
              </a:rPr>
              <a:t>Energía de ionización</a:t>
            </a:r>
          </a:p>
        </p:txBody>
      </p:sp>
      <p:sp>
        <p:nvSpPr>
          <p:cNvPr id="67587" name="Rectangle 3"/>
          <p:cNvSpPr>
            <a:spLocks noGrp="1" noChangeArrowheads="1"/>
          </p:cNvSpPr>
          <p:nvPr>
            <p:ph idx="1"/>
          </p:nvPr>
        </p:nvSpPr>
        <p:spPr>
          <a:xfrm>
            <a:off x="457200" y="1700213"/>
            <a:ext cx="8229600" cy="4687887"/>
          </a:xfrm>
          <a:noFill/>
          <a:extLst>
            <a:ext uri="{909E8E84-426E-40DD-AFC4-6F175D3DCCD1}">
              <a14:hiddenFill xmlns:a14="http://schemas.microsoft.com/office/drawing/2010/main" xmlns="">
                <a:solidFill>
                  <a:srgbClr val="FFFFFF"/>
                </a:solidFill>
              </a14:hiddenFill>
            </a:ext>
          </a:extLst>
        </p:spPr>
        <p:txBody>
          <a:bodyPr>
            <a:normAutofit/>
          </a:bodyPr>
          <a:lstStyle/>
          <a:p>
            <a:pPr algn="just">
              <a:lnSpc>
                <a:spcPct val="90000"/>
              </a:lnSpc>
              <a:buClr>
                <a:schemeClr val="folHlink"/>
              </a:buClr>
            </a:pPr>
            <a:r>
              <a:rPr lang="es-AR" sz="2400" dirty="0" smtClean="0">
                <a:effectLst/>
              </a:rPr>
              <a:t>La energía de ionización (I) </a:t>
            </a:r>
            <a:r>
              <a:rPr lang="es-AR" sz="2400" b="1" dirty="0" smtClean="0">
                <a:solidFill>
                  <a:srgbClr val="0000FF"/>
                </a:solidFill>
                <a:effectLst/>
              </a:rPr>
              <a:t>es la mínima energía requerida para quitar un mol de electrones  a un mol de átomos en estado gaseoso en su estado fundamental</a:t>
            </a:r>
            <a:r>
              <a:rPr lang="es-AR" sz="2400" dirty="0" smtClean="0">
                <a:solidFill>
                  <a:srgbClr val="0000FF"/>
                </a:solidFill>
                <a:effectLst/>
              </a:rPr>
              <a:t>. </a:t>
            </a:r>
            <a:r>
              <a:rPr lang="es-AR" sz="2400" dirty="0" smtClean="0">
                <a:effectLst/>
              </a:rPr>
              <a:t>Su magnitud es una medida de la fuerza con que esta unido el electrón al átomo</a:t>
            </a:r>
            <a:r>
              <a:rPr lang="es-ES" sz="2400" dirty="0" smtClean="0">
                <a:effectLst/>
              </a:rPr>
              <a:t> </a:t>
            </a:r>
          </a:p>
          <a:p>
            <a:pPr>
              <a:lnSpc>
                <a:spcPct val="90000"/>
              </a:lnSpc>
              <a:buClr>
                <a:schemeClr val="folHlink"/>
              </a:buClr>
            </a:pPr>
            <a:r>
              <a:rPr lang="es-AR" sz="2400" dirty="0" smtClean="0">
                <a:effectLst/>
              </a:rPr>
              <a:t>Unidades </a:t>
            </a:r>
            <a:r>
              <a:rPr lang="es-AR" sz="2400" dirty="0" err="1" smtClean="0">
                <a:effectLst/>
              </a:rPr>
              <a:t>kJ</a:t>
            </a:r>
            <a:r>
              <a:rPr lang="es-AR" sz="2400" dirty="0" smtClean="0">
                <a:effectLst/>
              </a:rPr>
              <a:t>/ mol, </a:t>
            </a:r>
            <a:r>
              <a:rPr lang="es-AR" sz="2400" dirty="0" err="1" smtClean="0">
                <a:effectLst/>
              </a:rPr>
              <a:t>kcal</a:t>
            </a:r>
            <a:r>
              <a:rPr lang="es-AR" sz="2400" dirty="0" smtClean="0">
                <a:effectLst/>
              </a:rPr>
              <a:t>/mol, eV/mol.</a:t>
            </a:r>
            <a:r>
              <a:rPr lang="es-AR" sz="2400" dirty="0" smtClean="0"/>
              <a:t> </a:t>
            </a:r>
          </a:p>
          <a:p>
            <a:pPr>
              <a:lnSpc>
                <a:spcPct val="90000"/>
              </a:lnSpc>
              <a:buClr>
                <a:schemeClr val="folHlink"/>
              </a:buClr>
            </a:pPr>
            <a:endParaRPr lang="es-AR" sz="2400" dirty="0" smtClean="0">
              <a:effectLst/>
            </a:endParaRPr>
          </a:p>
          <a:p>
            <a:pPr>
              <a:lnSpc>
                <a:spcPct val="90000"/>
              </a:lnSpc>
              <a:buClr>
                <a:schemeClr val="folHlink"/>
              </a:buClr>
            </a:pPr>
            <a:r>
              <a:rPr lang="es-AR" sz="2400" dirty="0" smtClean="0">
                <a:effectLst/>
              </a:rPr>
              <a:t>En átomos </a:t>
            </a:r>
            <a:r>
              <a:rPr lang="es-AR" sz="2400" dirty="0" err="1" smtClean="0">
                <a:effectLst/>
              </a:rPr>
              <a:t>polielectrónicos</a:t>
            </a:r>
            <a:r>
              <a:rPr lang="es-AR" sz="2400" dirty="0" smtClean="0">
                <a:effectLst/>
              </a:rPr>
              <a:t> la energía requerida para quitar el 1º electrón del átomo gaseoso en su estado fundamental se denomina </a:t>
            </a:r>
            <a:r>
              <a:rPr lang="es-AR" sz="2400" b="1" dirty="0" smtClean="0">
                <a:solidFill>
                  <a:schemeClr val="bg2">
                    <a:lumMod val="25000"/>
                  </a:schemeClr>
                </a:solidFill>
                <a:effectLst/>
              </a:rPr>
              <a:t>primera energía de </a:t>
            </a:r>
            <a:r>
              <a:rPr lang="es-AR" sz="2400" b="1" dirty="0" err="1" smtClean="0">
                <a:solidFill>
                  <a:schemeClr val="bg2">
                    <a:lumMod val="25000"/>
                  </a:schemeClr>
                </a:solidFill>
                <a:effectLst/>
              </a:rPr>
              <a:t>ionizacion</a:t>
            </a:r>
            <a:r>
              <a:rPr lang="es-AR" sz="2400" b="1" dirty="0" smtClean="0">
                <a:solidFill>
                  <a:schemeClr val="bg2">
                    <a:lumMod val="25000"/>
                  </a:schemeClr>
                </a:solidFill>
                <a:effectLst/>
              </a:rPr>
              <a:t> (I</a:t>
            </a:r>
            <a:r>
              <a:rPr lang="es-AR" sz="2400" b="1" baseline="-25000" dirty="0" smtClean="0">
                <a:solidFill>
                  <a:schemeClr val="bg2">
                    <a:lumMod val="25000"/>
                  </a:schemeClr>
                </a:solidFill>
                <a:effectLst/>
              </a:rPr>
              <a:t>1</a:t>
            </a:r>
            <a:r>
              <a:rPr lang="es-AR" sz="2400" b="1" dirty="0" smtClean="0">
                <a:solidFill>
                  <a:schemeClr val="bg2">
                    <a:lumMod val="25000"/>
                  </a:schemeClr>
                </a:solidFill>
                <a:effectLst/>
              </a:rPr>
              <a:t>).</a:t>
            </a:r>
            <a:endParaRPr lang="es-ES" sz="2400" dirty="0" smtClean="0">
              <a:solidFill>
                <a:schemeClr val="bg2">
                  <a:lumMod val="25000"/>
                </a:schemeClr>
              </a:solidFill>
              <a:effectLst/>
            </a:endParaRPr>
          </a:p>
        </p:txBody>
      </p:sp>
    </p:spTree>
    <p:extLst>
      <p:ext uri="{BB962C8B-B14F-4D97-AF65-F5344CB8AC3E}">
        <p14:creationId xmlns:p14="http://schemas.microsoft.com/office/powerpoint/2010/main" xmlns="" val="42710932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8"/>
          <p:cNvGraphicFramePr>
            <a:graphicFrameLocks noChangeAspect="1"/>
          </p:cNvGraphicFramePr>
          <p:nvPr>
            <p:extLst>
              <p:ext uri="{D42A27DB-BD31-4B8C-83A1-F6EECF244321}">
                <p14:modId xmlns:p14="http://schemas.microsoft.com/office/powerpoint/2010/main" xmlns="" val="3771686682"/>
              </p:ext>
            </p:extLst>
          </p:nvPr>
        </p:nvGraphicFramePr>
        <p:xfrm>
          <a:off x="2268538" y="2900363"/>
          <a:ext cx="4535487" cy="2473325"/>
        </p:xfrm>
        <a:graphic>
          <a:graphicData uri="http://schemas.openxmlformats.org/presentationml/2006/ole">
            <p:oleObj spid="_x0000_s3106" name="Equation" r:id="rId3" imgW="2235200" imgH="1244600" progId="">
              <p:embed/>
            </p:oleObj>
          </a:graphicData>
        </a:graphic>
      </p:graphicFrame>
      <p:graphicFrame>
        <p:nvGraphicFramePr>
          <p:cNvPr id="3075" name="Object 9"/>
          <p:cNvGraphicFramePr>
            <a:graphicFrameLocks noChangeAspect="1"/>
          </p:cNvGraphicFramePr>
          <p:nvPr>
            <p:extLst>
              <p:ext uri="{D42A27DB-BD31-4B8C-83A1-F6EECF244321}">
                <p14:modId xmlns:p14="http://schemas.microsoft.com/office/powerpoint/2010/main" xmlns="" val="1175640738"/>
              </p:ext>
            </p:extLst>
          </p:nvPr>
        </p:nvGraphicFramePr>
        <p:xfrm>
          <a:off x="2555875" y="5876925"/>
          <a:ext cx="4032250" cy="577850"/>
        </p:xfrm>
        <a:graphic>
          <a:graphicData uri="http://schemas.openxmlformats.org/presentationml/2006/ole">
            <p:oleObj spid="_x0000_s3107" name="Equation" r:id="rId4" imgW="1625600" imgH="241300" progId="">
              <p:embed/>
            </p:oleObj>
          </a:graphicData>
        </a:graphic>
      </p:graphicFrame>
      <p:sp>
        <p:nvSpPr>
          <p:cNvPr id="3076" name="Rectangle 10"/>
          <p:cNvSpPr>
            <a:spLocks noChangeArrowheads="1"/>
          </p:cNvSpPr>
          <p:nvPr/>
        </p:nvSpPr>
        <p:spPr bwMode="auto">
          <a:xfrm>
            <a:off x="323850" y="5348288"/>
            <a:ext cx="818197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r>
              <a:rPr lang="es-AR" sz="2400" dirty="0">
                <a:latin typeface="Arial" charset="0"/>
                <a:cs typeface="Times New Roman" pitchFamily="18" charset="0"/>
              </a:rPr>
              <a:t>La segunda energía de </a:t>
            </a:r>
            <a:r>
              <a:rPr lang="es-AR" sz="2400" dirty="0" err="1">
                <a:latin typeface="Arial" charset="0"/>
                <a:cs typeface="Times New Roman" pitchFamily="18" charset="0"/>
              </a:rPr>
              <a:t>ionizacion</a:t>
            </a:r>
            <a:r>
              <a:rPr lang="es-AR" sz="2400" dirty="0">
                <a:latin typeface="Arial" charset="0"/>
                <a:cs typeface="Times New Roman" pitchFamily="18" charset="0"/>
              </a:rPr>
              <a:t> (I</a:t>
            </a:r>
            <a:r>
              <a:rPr lang="es-AR" sz="2400" baseline="-30000" dirty="0">
                <a:latin typeface="Arial" charset="0"/>
                <a:cs typeface="Times New Roman" pitchFamily="18" charset="0"/>
              </a:rPr>
              <a:t>2</a:t>
            </a:r>
            <a:r>
              <a:rPr lang="es-AR" sz="2400" dirty="0">
                <a:latin typeface="Arial" charset="0"/>
                <a:cs typeface="Times New Roman" pitchFamily="18" charset="0"/>
              </a:rPr>
              <a:t>) se refiere al proceso:</a:t>
            </a:r>
          </a:p>
        </p:txBody>
      </p:sp>
      <p:sp>
        <p:nvSpPr>
          <p:cNvPr id="3078" name="Rectangle 13"/>
          <p:cNvSpPr>
            <a:spLocks noGrp="1" noChangeArrowheads="1"/>
          </p:cNvSpPr>
          <p:nvPr>
            <p:ph type="title"/>
          </p:nvPr>
        </p:nvSpPr>
        <p:spPr>
          <a:noFill/>
          <a:extLst>
            <a:ext uri="{909E8E84-426E-40DD-AFC4-6F175D3DCCD1}">
              <a14:hiddenFill xmlns:a14="http://schemas.microsoft.com/office/drawing/2010/main" xmlns="">
                <a:solidFill>
                  <a:srgbClr val="FFFFFF"/>
                </a:solidFill>
              </a14:hiddenFill>
            </a:ext>
          </a:extLst>
        </p:spPr>
        <p:txBody>
          <a:bodyPr>
            <a:normAutofit/>
          </a:bodyPr>
          <a:lstStyle/>
          <a:p>
            <a:r>
              <a:rPr lang="es-ES" sz="3200" dirty="0" smtClean="0">
                <a:solidFill>
                  <a:srgbClr val="FF0000"/>
                </a:solidFill>
                <a:effectLst/>
              </a:rPr>
              <a:t>Energía de ionización</a:t>
            </a:r>
          </a:p>
        </p:txBody>
      </p:sp>
      <p:sp>
        <p:nvSpPr>
          <p:cNvPr id="3077" name="Rectangle 12"/>
          <p:cNvSpPr>
            <a:spLocks noGrp="1" noChangeArrowheads="1"/>
          </p:cNvSpPr>
          <p:nvPr>
            <p:ph idx="1"/>
          </p:nvPr>
        </p:nvSpPr>
        <p:spPr>
          <a:xfrm>
            <a:off x="539552" y="1484784"/>
            <a:ext cx="8064500" cy="871537"/>
          </a:xfrm>
          <a:noFill/>
          <a:extLst>
            <a:ext uri="{909E8E84-426E-40DD-AFC4-6F175D3DCCD1}">
              <a14:hiddenFill xmlns:a14="http://schemas.microsoft.com/office/drawing/2010/main" xmlns="">
                <a:solidFill>
                  <a:srgbClr val="FFFFFF"/>
                </a:solidFill>
              </a14:hiddenFill>
            </a:ext>
          </a:extLst>
        </p:spPr>
        <p:txBody>
          <a:bodyPr/>
          <a:lstStyle/>
          <a:p>
            <a:pPr>
              <a:lnSpc>
                <a:spcPct val="90000"/>
              </a:lnSpc>
              <a:buClr>
                <a:schemeClr val="folHlink"/>
              </a:buClr>
            </a:pPr>
            <a:r>
              <a:rPr lang="es-AR" sz="2400" dirty="0" smtClean="0">
                <a:effectLst/>
              </a:rPr>
              <a:t>La energía de ionización, siempre es un proceso endotérmico y por convenio es (+).</a:t>
            </a:r>
            <a:endParaRPr lang="es-ES" sz="2400" dirty="0" smtClean="0">
              <a:effectLst/>
            </a:endParaRPr>
          </a:p>
        </p:txBody>
      </p:sp>
    </p:spTree>
    <p:extLst>
      <p:ext uri="{BB962C8B-B14F-4D97-AF65-F5344CB8AC3E}">
        <p14:creationId xmlns:p14="http://schemas.microsoft.com/office/powerpoint/2010/main" xmlns="" val="3710351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4"/>
          <p:cNvSpPr>
            <a:spLocks noGrp="1" noChangeArrowheads="1"/>
          </p:cNvSpPr>
          <p:nvPr>
            <p:ph type="title"/>
          </p:nvPr>
        </p:nvSpPr>
        <p:spPr>
          <a:xfrm>
            <a:off x="457200" y="333375"/>
            <a:ext cx="8229600" cy="1371600"/>
          </a:xfrm>
          <a:noFill/>
          <a:extLst>
            <a:ext uri="{909E8E84-426E-40DD-AFC4-6F175D3DCCD1}">
              <a14:hiddenFill xmlns:a14="http://schemas.microsoft.com/office/drawing/2010/main" xmlns="">
                <a:solidFill>
                  <a:srgbClr val="FFFFFF"/>
                </a:solidFill>
              </a14:hiddenFill>
            </a:ext>
          </a:extLst>
        </p:spPr>
        <p:txBody>
          <a:bodyPr>
            <a:normAutofit/>
          </a:bodyPr>
          <a:lstStyle/>
          <a:p>
            <a:r>
              <a:rPr lang="es-ES" sz="3200" dirty="0" smtClean="0">
                <a:solidFill>
                  <a:srgbClr val="FF0000"/>
                </a:solidFill>
                <a:effectLst/>
              </a:rPr>
              <a:t>Variación de la energía de ionización</a:t>
            </a:r>
            <a:br>
              <a:rPr lang="es-ES" sz="3200" dirty="0" smtClean="0">
                <a:solidFill>
                  <a:srgbClr val="FF0000"/>
                </a:solidFill>
                <a:effectLst/>
              </a:rPr>
            </a:br>
            <a:endParaRPr lang="es-ES" sz="3200" dirty="0" smtClean="0">
              <a:solidFill>
                <a:srgbClr val="FF0000"/>
              </a:solidFill>
              <a:effectLst/>
            </a:endParaRPr>
          </a:p>
        </p:txBody>
      </p:sp>
      <p:sp>
        <p:nvSpPr>
          <p:cNvPr id="68610" name="Rectangle 3"/>
          <p:cNvSpPr>
            <a:spLocks noGrp="1" noChangeArrowheads="1"/>
          </p:cNvSpPr>
          <p:nvPr>
            <p:ph idx="1"/>
          </p:nvPr>
        </p:nvSpPr>
        <p:spPr>
          <a:xfrm>
            <a:off x="395536" y="1700808"/>
            <a:ext cx="8229600" cy="4104456"/>
          </a:xfrm>
          <a:noFill/>
          <a:extLst>
            <a:ext uri="{909E8E84-426E-40DD-AFC4-6F175D3DCCD1}">
              <a14:hiddenFill xmlns:a14="http://schemas.microsoft.com/office/drawing/2010/main" xmlns="">
                <a:solidFill>
                  <a:srgbClr val="FFFFFF"/>
                </a:solidFill>
              </a14:hiddenFill>
            </a:ext>
          </a:extLst>
        </p:spPr>
        <p:txBody>
          <a:bodyPr>
            <a:normAutofit/>
          </a:bodyPr>
          <a:lstStyle/>
          <a:p>
            <a:pPr algn="just">
              <a:lnSpc>
                <a:spcPct val="90000"/>
              </a:lnSpc>
              <a:buClr>
                <a:schemeClr val="folHlink"/>
              </a:buClr>
            </a:pPr>
            <a:r>
              <a:rPr lang="es-AR" sz="2400" b="1" dirty="0" smtClean="0">
                <a:solidFill>
                  <a:srgbClr val="0000FF"/>
                </a:solidFill>
                <a:effectLst/>
              </a:rPr>
              <a:t>I</a:t>
            </a:r>
            <a:r>
              <a:rPr lang="es-AR" sz="2400" b="1" baseline="-25000" dirty="0" smtClean="0">
                <a:solidFill>
                  <a:srgbClr val="0000FF"/>
                </a:solidFill>
                <a:effectLst/>
              </a:rPr>
              <a:t>1</a:t>
            </a:r>
            <a:r>
              <a:rPr lang="es-AR" sz="2400" b="1" dirty="0" smtClean="0">
                <a:solidFill>
                  <a:srgbClr val="0000FF"/>
                </a:solidFill>
                <a:effectLst/>
              </a:rPr>
              <a:t> aumenta en un periodo </a:t>
            </a:r>
            <a:r>
              <a:rPr lang="it-IT" sz="2400" b="1" dirty="0" smtClean="0">
                <a:solidFill>
                  <a:srgbClr val="0000FF"/>
                </a:solidFill>
                <a:effectLst/>
              </a:rPr>
              <a:t>de izquierda a derecha</a:t>
            </a:r>
            <a:r>
              <a:rPr lang="it-IT" sz="2400" dirty="0" smtClean="0">
                <a:effectLst/>
              </a:rPr>
              <a:t>, </a:t>
            </a:r>
          </a:p>
          <a:p>
            <a:pPr algn="just">
              <a:lnSpc>
                <a:spcPct val="90000"/>
              </a:lnSpc>
              <a:buClr>
                <a:schemeClr val="folHlink"/>
              </a:buClr>
              <a:buNone/>
            </a:pPr>
            <a:r>
              <a:rPr lang="it-IT" sz="2400" dirty="0" smtClean="0">
                <a:effectLst/>
              </a:rPr>
              <a:t>( </a:t>
            </a:r>
            <a:r>
              <a:rPr lang="es-AR" sz="2400" dirty="0" smtClean="0">
                <a:effectLst/>
              </a:rPr>
              <a:t>la carga nuclear efectiva aumenta en ese sentido y el electrón externo esta más fuertemente atraído).</a:t>
            </a:r>
            <a:endParaRPr lang="es-ES" sz="2400" dirty="0" smtClean="0">
              <a:effectLst/>
            </a:endParaRPr>
          </a:p>
          <a:p>
            <a:pPr algn="just">
              <a:lnSpc>
                <a:spcPct val="90000"/>
              </a:lnSpc>
              <a:buClr>
                <a:schemeClr val="folHlink"/>
              </a:buClr>
            </a:pPr>
            <a:r>
              <a:rPr lang="es-AR" sz="2400" b="1" dirty="0" smtClean="0">
                <a:solidFill>
                  <a:srgbClr val="0000FF"/>
                </a:solidFill>
                <a:effectLst/>
              </a:rPr>
              <a:t>Disminuye hacia abajo en un grupo</a:t>
            </a:r>
            <a:r>
              <a:rPr lang="es-AR" sz="2400" dirty="0" smtClean="0">
                <a:solidFill>
                  <a:srgbClr val="0000FF"/>
                </a:solidFill>
                <a:effectLst/>
              </a:rPr>
              <a:t>  </a:t>
            </a:r>
            <a:r>
              <a:rPr lang="es-AR" sz="2400" dirty="0" smtClean="0">
                <a:effectLst/>
              </a:rPr>
              <a:t>ya que </a:t>
            </a:r>
            <a:r>
              <a:rPr lang="es-AR" sz="2400" b="1" dirty="0" smtClean="0">
                <a:effectLst/>
              </a:rPr>
              <a:t> </a:t>
            </a:r>
            <a:r>
              <a:rPr lang="es-AR" sz="2400" dirty="0" smtClean="0">
                <a:effectLst/>
              </a:rPr>
              <a:t>los electrones externos ocupan un nivel mas alejado del núcleo están menos fuertemente atraídos</a:t>
            </a:r>
            <a:r>
              <a:rPr lang="es-AR" sz="2400" b="1" dirty="0" smtClean="0">
                <a:effectLst/>
              </a:rPr>
              <a:t>.</a:t>
            </a:r>
          </a:p>
          <a:p>
            <a:pPr algn="just">
              <a:lnSpc>
                <a:spcPct val="90000"/>
              </a:lnSpc>
              <a:buClr>
                <a:schemeClr val="folHlink"/>
              </a:buClr>
            </a:pPr>
            <a:r>
              <a:rPr lang="es-AR" sz="2400" dirty="0" smtClean="0">
                <a:effectLst/>
              </a:rPr>
              <a:t>Los elementos con bajos valores de I</a:t>
            </a:r>
            <a:r>
              <a:rPr lang="es-AR" sz="2400" baseline="-25000" dirty="0" smtClean="0">
                <a:effectLst/>
              </a:rPr>
              <a:t>1</a:t>
            </a:r>
            <a:r>
              <a:rPr lang="es-AR" sz="2400" dirty="0" smtClean="0">
                <a:effectLst/>
              </a:rPr>
              <a:t>, forman cationes fácilmente y conducen la electricidad en estado sólido. </a:t>
            </a:r>
          </a:p>
          <a:p>
            <a:pPr algn="just">
              <a:lnSpc>
                <a:spcPct val="90000"/>
              </a:lnSpc>
              <a:buClr>
                <a:schemeClr val="folHlink"/>
              </a:buClr>
            </a:pPr>
            <a:r>
              <a:rPr lang="es-AR" sz="2400" dirty="0" smtClean="0">
                <a:effectLst/>
              </a:rPr>
              <a:t>Las diferencias en los valores de I, explica por que los metales siempre forman cationes, y los no metales forman aniones en compuestos iónicos</a:t>
            </a:r>
            <a:r>
              <a:rPr lang="es-AR" sz="2400" i="1" dirty="0" smtClean="0">
                <a:effectLst/>
              </a:rPr>
              <a:t>.</a:t>
            </a:r>
          </a:p>
          <a:p>
            <a:pPr algn="just">
              <a:lnSpc>
                <a:spcPct val="90000"/>
              </a:lnSpc>
            </a:pPr>
            <a:endParaRPr lang="es-ES" sz="2400" dirty="0" smtClean="0">
              <a:solidFill>
                <a:schemeClr val="folHlink"/>
              </a:solidFill>
              <a:effectLst/>
            </a:endParaRPr>
          </a:p>
        </p:txBody>
      </p:sp>
    </p:spTree>
    <p:extLst>
      <p:ext uri="{BB962C8B-B14F-4D97-AF65-F5344CB8AC3E}">
        <p14:creationId xmlns:p14="http://schemas.microsoft.com/office/powerpoint/2010/main" xmlns="" val="6135669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PE"/>
          </a:p>
        </p:txBody>
      </p:sp>
      <p:pic>
        <p:nvPicPr>
          <p:cNvPr id="4" name="Picture 4" descr="tabla_1"/>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39551" y="692696"/>
            <a:ext cx="8227929" cy="56886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06916591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PE"/>
          </a:p>
        </p:txBody>
      </p:sp>
      <p:pic>
        <p:nvPicPr>
          <p:cNvPr id="1843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23528" y="620688"/>
            <a:ext cx="8310267" cy="54006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7605172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10"/>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0825" y="1817688"/>
            <a:ext cx="8675688" cy="4564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9635" name="Rectangle 11"/>
          <p:cNvSpPr>
            <a:spLocks noChangeArrowheads="1"/>
          </p:cNvSpPr>
          <p:nvPr/>
        </p:nvSpPr>
        <p:spPr bwMode="auto">
          <a:xfrm>
            <a:off x="457200" y="260350"/>
            <a:ext cx="8229600" cy="1371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0" hangingPunct="0"/>
            <a:r>
              <a:rPr lang="es-ES" sz="4000">
                <a:solidFill>
                  <a:schemeClr val="tx2"/>
                </a:solidFill>
              </a:rPr>
              <a:t>Variación de la energía de ionización</a:t>
            </a:r>
          </a:p>
        </p:txBody>
      </p:sp>
    </p:spTree>
    <p:extLst>
      <p:ext uri="{BB962C8B-B14F-4D97-AF65-F5344CB8AC3E}">
        <p14:creationId xmlns:p14="http://schemas.microsoft.com/office/powerpoint/2010/main" xmlns="" val="257439785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457200" y="333375"/>
            <a:ext cx="8229600" cy="1371600"/>
          </a:xfrm>
          <a:noFill/>
          <a:extLst>
            <a:ext uri="{909E8E84-426E-40DD-AFC4-6F175D3DCCD1}">
              <a14:hiddenFill xmlns:a14="http://schemas.microsoft.com/office/drawing/2010/main" xmlns="">
                <a:solidFill>
                  <a:srgbClr val="FFFFFF"/>
                </a:solidFill>
              </a14:hiddenFill>
            </a:ext>
          </a:extLst>
        </p:spPr>
        <p:txBody>
          <a:bodyPr>
            <a:normAutofit/>
          </a:bodyPr>
          <a:lstStyle/>
          <a:p>
            <a:r>
              <a:rPr lang="es-ES" sz="3200" dirty="0" smtClean="0">
                <a:solidFill>
                  <a:srgbClr val="FF0000"/>
                </a:solidFill>
                <a:effectLst/>
              </a:rPr>
              <a:t>Variación de la energía de ionización</a:t>
            </a:r>
          </a:p>
        </p:txBody>
      </p:sp>
      <p:sp>
        <p:nvSpPr>
          <p:cNvPr id="70659" name="Rectangle 3"/>
          <p:cNvSpPr>
            <a:spLocks noGrp="1" noChangeArrowheads="1"/>
          </p:cNvSpPr>
          <p:nvPr>
            <p:ph idx="1"/>
          </p:nvPr>
        </p:nvSpPr>
        <p:spPr>
          <a:xfrm>
            <a:off x="395288" y="3062288"/>
            <a:ext cx="8229600" cy="3462337"/>
          </a:xfrm>
          <a:noFill/>
          <a:extLst>
            <a:ext uri="{909E8E84-426E-40DD-AFC4-6F175D3DCCD1}">
              <a14:hiddenFill xmlns:a14="http://schemas.microsoft.com/office/drawing/2010/main" xmlns="">
                <a:solidFill>
                  <a:srgbClr val="FFFFFF"/>
                </a:solidFill>
              </a14:hiddenFill>
            </a:ext>
          </a:extLst>
        </p:spPr>
        <p:txBody>
          <a:bodyPr/>
          <a:lstStyle/>
          <a:p>
            <a:pPr algn="just">
              <a:lnSpc>
                <a:spcPct val="80000"/>
              </a:lnSpc>
              <a:buClr>
                <a:schemeClr val="folHlink"/>
              </a:buClr>
            </a:pPr>
            <a:r>
              <a:rPr lang="es-ES" sz="2800" dirty="0" smtClean="0">
                <a:effectLst/>
              </a:rPr>
              <a:t>Los gases nobles tienen la máxima </a:t>
            </a:r>
            <a:r>
              <a:rPr lang="es-ES" sz="2800" dirty="0" smtClean="0">
                <a:solidFill>
                  <a:srgbClr val="0000FF"/>
                </a:solidFill>
                <a:effectLst/>
              </a:rPr>
              <a:t>I</a:t>
            </a:r>
            <a:r>
              <a:rPr lang="es-ES" sz="2800" dirty="0" smtClean="0">
                <a:effectLst/>
              </a:rPr>
              <a:t> de sus respectivos períodos (debido a la gran energía necesaria para arrancar un electrón de una capa completa)</a:t>
            </a:r>
          </a:p>
          <a:p>
            <a:pPr algn="just">
              <a:lnSpc>
                <a:spcPct val="80000"/>
              </a:lnSpc>
              <a:buClr>
                <a:schemeClr val="folHlink"/>
              </a:buClr>
            </a:pPr>
            <a:r>
              <a:rPr lang="es-ES" sz="2800" dirty="0" smtClean="0">
                <a:effectLst/>
              </a:rPr>
              <a:t>El grupo 1 (alcalinos) tienen la </a:t>
            </a:r>
            <a:r>
              <a:rPr lang="es-ES" sz="2800" dirty="0" smtClean="0">
                <a:solidFill>
                  <a:srgbClr val="0000FF"/>
                </a:solidFill>
                <a:effectLst/>
              </a:rPr>
              <a:t>I</a:t>
            </a:r>
            <a:r>
              <a:rPr lang="es-ES" sz="2800" dirty="0" smtClean="0">
                <a:effectLst/>
              </a:rPr>
              <a:t> más baja de sus respectivos períodos.</a:t>
            </a:r>
          </a:p>
          <a:p>
            <a:pPr algn="just">
              <a:lnSpc>
                <a:spcPct val="80000"/>
              </a:lnSpc>
              <a:buClr>
                <a:schemeClr val="folHlink"/>
              </a:buClr>
            </a:pPr>
            <a:r>
              <a:rPr lang="es-ES" sz="2800" dirty="0" smtClean="0">
                <a:effectLst/>
              </a:rPr>
              <a:t>Hay un aumento general en la </a:t>
            </a:r>
            <a:r>
              <a:rPr lang="es-ES" sz="2800" dirty="0" smtClean="0">
                <a:solidFill>
                  <a:srgbClr val="0000FF"/>
                </a:solidFill>
                <a:effectLst/>
              </a:rPr>
              <a:t>I</a:t>
            </a:r>
            <a:r>
              <a:rPr lang="es-ES" sz="2800" dirty="0" smtClean="0">
                <a:effectLst/>
              </a:rPr>
              <a:t> conforme nos movemos en el grupo. Sin embargo, este aumento no es continuo.</a:t>
            </a:r>
          </a:p>
          <a:p>
            <a:pPr>
              <a:lnSpc>
                <a:spcPct val="80000"/>
              </a:lnSpc>
            </a:pPr>
            <a:endParaRPr lang="es-ES" sz="2800" dirty="0" smtClean="0">
              <a:effectLst/>
            </a:endParaRPr>
          </a:p>
        </p:txBody>
      </p:sp>
      <p:sp>
        <p:nvSpPr>
          <p:cNvPr id="70660" name="Text Box 4"/>
          <p:cNvSpPr txBox="1">
            <a:spLocks noChangeArrowheads="1"/>
          </p:cNvSpPr>
          <p:nvPr/>
        </p:nvSpPr>
        <p:spPr bwMode="auto">
          <a:xfrm>
            <a:off x="323850" y="2205038"/>
            <a:ext cx="8424863" cy="774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cs typeface="Arial" charset="0"/>
              </a:defRPr>
            </a:lvl1pPr>
            <a:lvl2pPr marL="742950" indent="-285750" eaLnBrk="0" hangingPunct="0">
              <a:defRPr>
                <a:solidFill>
                  <a:schemeClr val="tx1"/>
                </a:solidFill>
                <a:latin typeface="Tahoma" pitchFamily="34" charset="0"/>
                <a:cs typeface="Arial" charset="0"/>
              </a:defRPr>
            </a:lvl2pPr>
            <a:lvl3pPr marL="1143000" indent="-228600" eaLnBrk="0" hangingPunct="0">
              <a:defRPr>
                <a:solidFill>
                  <a:schemeClr val="tx1"/>
                </a:solidFill>
                <a:latin typeface="Tahoma" pitchFamily="34" charset="0"/>
                <a:cs typeface="Arial" charset="0"/>
              </a:defRPr>
            </a:lvl3pPr>
            <a:lvl4pPr marL="1600200" indent="-228600" eaLnBrk="0" hangingPunct="0">
              <a:defRPr>
                <a:solidFill>
                  <a:schemeClr val="tx1"/>
                </a:solidFill>
                <a:latin typeface="Tahoma" pitchFamily="34" charset="0"/>
                <a:cs typeface="Arial" charset="0"/>
              </a:defRPr>
            </a:lvl4pPr>
            <a:lvl5pPr marL="2057400" indent="-228600" eaLnBrk="0" hangingPunct="0">
              <a:defRPr>
                <a:solidFill>
                  <a:schemeClr val="tx1"/>
                </a:solidFill>
                <a:latin typeface="Tahoma" pitchFamily="34" charset="0"/>
                <a:cs typeface="Arial" charset="0"/>
              </a:defRPr>
            </a:lvl5pPr>
            <a:lvl6pPr marL="2514600" indent="-228600" eaLnBrk="0" fontAlgn="base" hangingPunct="0">
              <a:spcBef>
                <a:spcPct val="0"/>
              </a:spcBef>
              <a:spcAft>
                <a:spcPct val="0"/>
              </a:spcAft>
              <a:defRPr>
                <a:solidFill>
                  <a:schemeClr val="tx1"/>
                </a:solidFill>
                <a:latin typeface="Tahoma" pitchFamily="34" charset="0"/>
                <a:cs typeface="Arial" charset="0"/>
              </a:defRPr>
            </a:lvl6pPr>
            <a:lvl7pPr marL="2971800" indent="-228600" eaLnBrk="0" fontAlgn="base" hangingPunct="0">
              <a:spcBef>
                <a:spcPct val="0"/>
              </a:spcBef>
              <a:spcAft>
                <a:spcPct val="0"/>
              </a:spcAft>
              <a:defRPr>
                <a:solidFill>
                  <a:schemeClr val="tx1"/>
                </a:solidFill>
                <a:latin typeface="Tahoma" pitchFamily="34" charset="0"/>
                <a:cs typeface="Arial" charset="0"/>
              </a:defRPr>
            </a:lvl7pPr>
            <a:lvl8pPr marL="3429000" indent="-228600" eaLnBrk="0" fontAlgn="base" hangingPunct="0">
              <a:spcBef>
                <a:spcPct val="0"/>
              </a:spcBef>
              <a:spcAft>
                <a:spcPct val="0"/>
              </a:spcAft>
              <a:defRPr>
                <a:solidFill>
                  <a:schemeClr val="tx1"/>
                </a:solidFill>
                <a:latin typeface="Tahoma" pitchFamily="34" charset="0"/>
                <a:cs typeface="Arial" charset="0"/>
              </a:defRPr>
            </a:lvl8pPr>
            <a:lvl9pPr marL="3886200" indent="-228600" eaLnBrk="0" fontAlgn="base" hangingPunct="0">
              <a:spcBef>
                <a:spcPct val="0"/>
              </a:spcBef>
              <a:spcAft>
                <a:spcPct val="0"/>
              </a:spcAft>
              <a:defRPr>
                <a:solidFill>
                  <a:schemeClr val="tx1"/>
                </a:solidFill>
                <a:latin typeface="Tahoma" pitchFamily="34" charset="0"/>
                <a:cs typeface="Arial" charset="0"/>
              </a:defRPr>
            </a:lvl9pPr>
          </a:lstStyle>
          <a:p>
            <a:pPr>
              <a:lnSpc>
                <a:spcPct val="80000"/>
              </a:lnSpc>
              <a:spcBef>
                <a:spcPct val="20000"/>
              </a:spcBef>
              <a:buClr>
                <a:schemeClr val="folHlink"/>
              </a:buClr>
              <a:buSzPct val="65000"/>
              <a:buFont typeface="Wingdings" pitchFamily="2" charset="2"/>
              <a:buNone/>
            </a:pPr>
            <a:r>
              <a:rPr lang="es-ES" sz="2800" dirty="0"/>
              <a:t>Las gráficas de las energías de Ionización muestran los siguientes hechos:</a:t>
            </a:r>
          </a:p>
        </p:txBody>
      </p:sp>
    </p:spTree>
    <p:extLst>
      <p:ext uri="{BB962C8B-B14F-4D97-AF65-F5344CB8AC3E}">
        <p14:creationId xmlns:p14="http://schemas.microsoft.com/office/powerpoint/2010/main" xmlns="" val="37393180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5"/>
          <p:cNvSpPr>
            <a:spLocks noChangeArrowheads="1"/>
          </p:cNvSpPr>
          <p:nvPr/>
        </p:nvSpPr>
        <p:spPr bwMode="auto">
          <a:xfrm>
            <a:off x="395536" y="0"/>
            <a:ext cx="7921128" cy="1079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0" hangingPunct="0"/>
            <a:r>
              <a:rPr lang="es-ES" sz="3200" dirty="0">
                <a:solidFill>
                  <a:srgbClr val="FF0000"/>
                </a:solidFill>
              </a:rPr>
              <a:t>Variación en los períodos</a:t>
            </a:r>
          </a:p>
        </p:txBody>
      </p:sp>
      <p:pic>
        <p:nvPicPr>
          <p:cNvPr id="71683" name="Picture 6"/>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759325" y="925513"/>
            <a:ext cx="4276725"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1684" name="Picture 7"/>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364163" y="1196975"/>
            <a:ext cx="3295650" cy="5619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1685" name="Picture 8"/>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23850" y="1628775"/>
            <a:ext cx="5048250" cy="5124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7075077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PE"/>
          </a:p>
        </p:txBody>
      </p:sp>
      <p:pic>
        <p:nvPicPr>
          <p:cNvPr id="99330" name="Picture 2"/>
          <p:cNvPicPr>
            <a:picLocks noChangeAspect="1" noChangeArrowheads="1"/>
          </p:cNvPicPr>
          <p:nvPr/>
        </p:nvPicPr>
        <p:blipFill>
          <a:blip r:embed="rId2" cstate="print"/>
          <a:srcRect/>
          <a:stretch>
            <a:fillRect/>
          </a:stretch>
        </p:blipFill>
        <p:spPr bwMode="auto">
          <a:xfrm>
            <a:off x="323528" y="1052736"/>
            <a:ext cx="8496944" cy="5691599"/>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457200" y="188913"/>
            <a:ext cx="8229600" cy="1371600"/>
          </a:xfrm>
          <a:noFill/>
          <a:extLst>
            <a:ext uri="{909E8E84-426E-40DD-AFC4-6F175D3DCCD1}">
              <a14:hiddenFill xmlns:a14="http://schemas.microsoft.com/office/drawing/2010/main" xmlns="">
                <a:solidFill>
                  <a:srgbClr val="FFFFFF"/>
                </a:solidFill>
              </a14:hiddenFill>
            </a:ext>
          </a:extLst>
        </p:spPr>
        <p:txBody>
          <a:bodyPr>
            <a:normAutofit/>
          </a:bodyPr>
          <a:lstStyle/>
          <a:p>
            <a:r>
              <a:rPr lang="es-ES" sz="3200" dirty="0" smtClean="0">
                <a:solidFill>
                  <a:srgbClr val="FF0000"/>
                </a:solidFill>
                <a:effectLst/>
              </a:rPr>
              <a:t>Energías de ionización sucesivas</a:t>
            </a:r>
          </a:p>
        </p:txBody>
      </p:sp>
      <p:pic>
        <p:nvPicPr>
          <p:cNvPr id="73731"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044575" y="1554163"/>
            <a:ext cx="7056438" cy="5114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0839878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p:cNvPicPr>
            <a:picLocks noChangeAspect="1" noChangeArrowheads="1"/>
          </p:cNvPicPr>
          <p:nvPr/>
        </p:nvPicPr>
        <p:blipFill>
          <a:blip r:embed="rId2" cstate="print"/>
          <a:srcRect/>
          <a:stretch>
            <a:fillRect/>
          </a:stretch>
        </p:blipFill>
        <p:spPr bwMode="auto">
          <a:xfrm>
            <a:off x="539552" y="980728"/>
            <a:ext cx="7776864" cy="522094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p:cNvPicPr>
            <a:picLocks noChangeAspect="1" noChangeArrowheads="1"/>
          </p:cNvPicPr>
          <p:nvPr/>
        </p:nvPicPr>
        <p:blipFill>
          <a:blip r:embed="rId2" cstate="print"/>
          <a:srcRect/>
          <a:stretch>
            <a:fillRect/>
          </a:stretch>
        </p:blipFill>
        <p:spPr bwMode="auto">
          <a:xfrm>
            <a:off x="611560" y="1340768"/>
            <a:ext cx="7632848" cy="4921566"/>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457200" y="188913"/>
            <a:ext cx="8229600" cy="1371600"/>
          </a:xfrm>
          <a:noFill/>
          <a:extLst>
            <a:ext uri="{909E8E84-426E-40DD-AFC4-6F175D3DCCD1}">
              <a14:hiddenFill xmlns:a14="http://schemas.microsoft.com/office/drawing/2010/main" xmlns="">
                <a:solidFill>
                  <a:srgbClr val="FFFFFF"/>
                </a:solidFill>
              </a14:hiddenFill>
            </a:ext>
          </a:extLst>
        </p:spPr>
        <p:txBody>
          <a:bodyPr>
            <a:normAutofit/>
          </a:bodyPr>
          <a:lstStyle/>
          <a:p>
            <a:r>
              <a:rPr lang="es-ES" sz="3200" dirty="0" smtClean="0">
                <a:solidFill>
                  <a:srgbClr val="FF0000"/>
                </a:solidFill>
                <a:effectLst/>
              </a:rPr>
              <a:t>Electroafinidad o afinidad electrónica</a:t>
            </a:r>
          </a:p>
        </p:txBody>
      </p:sp>
      <p:pic>
        <p:nvPicPr>
          <p:cNvPr id="74755"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96913" y="1773238"/>
            <a:ext cx="7762875" cy="4895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42066533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8313" y="1576388"/>
            <a:ext cx="8243887" cy="5021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5779" name="Rectangle 5"/>
          <p:cNvSpPr>
            <a:spLocks noChangeArrowheads="1"/>
          </p:cNvSpPr>
          <p:nvPr/>
        </p:nvSpPr>
        <p:spPr bwMode="auto">
          <a:xfrm>
            <a:off x="457200" y="188913"/>
            <a:ext cx="8229600" cy="1371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0" hangingPunct="0"/>
            <a:r>
              <a:rPr lang="es-ES" sz="3200" dirty="0">
                <a:solidFill>
                  <a:srgbClr val="FF0000"/>
                </a:solidFill>
              </a:rPr>
              <a:t>Electroafinidad o afinidad electrónica</a:t>
            </a:r>
          </a:p>
        </p:txBody>
      </p:sp>
    </p:spTree>
    <p:extLst>
      <p:ext uri="{BB962C8B-B14F-4D97-AF65-F5344CB8AC3E}">
        <p14:creationId xmlns:p14="http://schemas.microsoft.com/office/powerpoint/2010/main" xmlns="" val="3710501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0" y="5514975"/>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s-PE" altLang="es-PE"/>
          </a:p>
        </p:txBody>
      </p:sp>
      <p:sp>
        <p:nvSpPr>
          <p:cNvPr id="11267" name="Rectangle 3"/>
          <p:cNvSpPr>
            <a:spLocks noChangeArrowheads="1"/>
          </p:cNvSpPr>
          <p:nvPr/>
        </p:nvSpPr>
        <p:spPr bwMode="auto">
          <a:xfrm>
            <a:off x="0" y="6550025"/>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s-PE" altLang="es-PE"/>
          </a:p>
        </p:txBody>
      </p:sp>
      <p:sp>
        <p:nvSpPr>
          <p:cNvPr id="11564" name="Rectangle 306"/>
          <p:cNvSpPr>
            <a:spLocks noChangeArrowheads="1"/>
          </p:cNvSpPr>
          <p:nvPr/>
        </p:nvSpPr>
        <p:spPr bwMode="auto">
          <a:xfrm>
            <a:off x="0" y="633095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s-PE" altLang="es-PE"/>
          </a:p>
        </p:txBody>
      </p:sp>
      <p:sp>
        <p:nvSpPr>
          <p:cNvPr id="11565" name="Text Box 307"/>
          <p:cNvSpPr txBox="1">
            <a:spLocks noChangeArrowheads="1"/>
          </p:cNvSpPr>
          <p:nvPr/>
        </p:nvSpPr>
        <p:spPr bwMode="auto">
          <a:xfrm>
            <a:off x="1619672" y="404664"/>
            <a:ext cx="569579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 altLang="es-PE" sz="2000" b="1" dirty="0">
                <a:solidFill>
                  <a:srgbClr val="FF0000"/>
                </a:solidFill>
              </a:rPr>
              <a:t>Clasificación de los elementos mas comunes</a:t>
            </a:r>
          </a:p>
        </p:txBody>
      </p:sp>
      <p:pic>
        <p:nvPicPr>
          <p:cNvPr id="26627" name="Picture 3"/>
          <p:cNvPicPr>
            <a:picLocks noChangeAspect="1" noChangeArrowheads="1"/>
          </p:cNvPicPr>
          <p:nvPr/>
        </p:nvPicPr>
        <p:blipFill>
          <a:blip r:embed="rId2" cstate="print"/>
          <a:srcRect t="13304"/>
          <a:stretch>
            <a:fillRect/>
          </a:stretch>
        </p:blipFill>
        <p:spPr bwMode="auto">
          <a:xfrm>
            <a:off x="539552" y="1052736"/>
            <a:ext cx="8064896" cy="5373216"/>
          </a:xfrm>
          <a:prstGeom prst="rect">
            <a:avLst/>
          </a:prstGeom>
          <a:noFill/>
          <a:ln w="9525">
            <a:noFill/>
            <a:miter lim="800000"/>
            <a:headEnd/>
            <a:tailEnd/>
          </a:ln>
        </p:spPr>
      </p:pic>
    </p:spTree>
    <p:extLst>
      <p:ext uri="{BB962C8B-B14F-4D97-AF65-F5344CB8AC3E}">
        <p14:creationId xmlns:p14="http://schemas.microsoft.com/office/powerpoint/2010/main" xmlns="" val="152142721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95288" y="1989138"/>
            <a:ext cx="8382000" cy="4562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6803" name="Rectangle 5"/>
          <p:cNvSpPr>
            <a:spLocks noChangeArrowheads="1"/>
          </p:cNvSpPr>
          <p:nvPr/>
        </p:nvSpPr>
        <p:spPr bwMode="auto">
          <a:xfrm>
            <a:off x="457200" y="188913"/>
            <a:ext cx="8229600" cy="1371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0" hangingPunct="0"/>
            <a:r>
              <a:rPr lang="es-ES" sz="3200" dirty="0">
                <a:solidFill>
                  <a:srgbClr val="FF0000"/>
                </a:solidFill>
              </a:rPr>
              <a:t>Electroafinidad o afinidad electrónica</a:t>
            </a:r>
          </a:p>
        </p:txBody>
      </p:sp>
    </p:spTree>
    <p:extLst>
      <p:ext uri="{BB962C8B-B14F-4D97-AF65-F5344CB8AC3E}">
        <p14:creationId xmlns:p14="http://schemas.microsoft.com/office/powerpoint/2010/main" xmlns="" val="188232890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8313" y="1700213"/>
            <a:ext cx="8172450" cy="4905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7827" name="Rectangle 5"/>
          <p:cNvSpPr>
            <a:spLocks noChangeArrowheads="1"/>
          </p:cNvSpPr>
          <p:nvPr/>
        </p:nvSpPr>
        <p:spPr bwMode="auto">
          <a:xfrm>
            <a:off x="457200" y="188913"/>
            <a:ext cx="8229600" cy="1371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0" hangingPunct="0"/>
            <a:r>
              <a:rPr lang="es-ES" sz="4000" dirty="0">
                <a:solidFill>
                  <a:schemeClr val="tx2"/>
                </a:solidFill>
              </a:rPr>
              <a:t>Variación de la afinidad electrónica</a:t>
            </a:r>
          </a:p>
        </p:txBody>
      </p:sp>
    </p:spTree>
    <p:extLst>
      <p:ext uri="{BB962C8B-B14F-4D97-AF65-F5344CB8AC3E}">
        <p14:creationId xmlns:p14="http://schemas.microsoft.com/office/powerpoint/2010/main" xmlns="" val="91497507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5"/>
          <p:cNvSpPr>
            <a:spLocks noChangeArrowheads="1"/>
          </p:cNvSpPr>
          <p:nvPr/>
        </p:nvSpPr>
        <p:spPr bwMode="auto">
          <a:xfrm>
            <a:off x="457200" y="188913"/>
            <a:ext cx="8229600" cy="1371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0" hangingPunct="0"/>
            <a:r>
              <a:rPr lang="es-ES" sz="4000" dirty="0">
                <a:solidFill>
                  <a:schemeClr val="tx2"/>
                </a:solidFill>
              </a:rPr>
              <a:t>Afinidades electrónicas secuenciales</a:t>
            </a:r>
          </a:p>
        </p:txBody>
      </p:sp>
      <p:pic>
        <p:nvPicPr>
          <p:cNvPr id="78851" name="Picture 6"/>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23850" y="3951288"/>
            <a:ext cx="8539163" cy="1349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8852" name="Text Box 7"/>
          <p:cNvSpPr txBox="1">
            <a:spLocks noChangeArrowheads="1"/>
          </p:cNvSpPr>
          <p:nvPr/>
        </p:nvSpPr>
        <p:spPr bwMode="auto">
          <a:xfrm>
            <a:off x="468313" y="2133600"/>
            <a:ext cx="8135937" cy="1373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cs typeface="Arial" charset="0"/>
              </a:defRPr>
            </a:lvl1pPr>
            <a:lvl2pPr marL="742950" indent="-285750" eaLnBrk="0" hangingPunct="0">
              <a:defRPr>
                <a:solidFill>
                  <a:schemeClr val="tx1"/>
                </a:solidFill>
                <a:latin typeface="Tahoma" pitchFamily="34" charset="0"/>
                <a:cs typeface="Arial" charset="0"/>
              </a:defRPr>
            </a:lvl2pPr>
            <a:lvl3pPr marL="1143000" indent="-228600" eaLnBrk="0" hangingPunct="0">
              <a:defRPr>
                <a:solidFill>
                  <a:schemeClr val="tx1"/>
                </a:solidFill>
                <a:latin typeface="Tahoma" pitchFamily="34" charset="0"/>
                <a:cs typeface="Arial" charset="0"/>
              </a:defRPr>
            </a:lvl3pPr>
            <a:lvl4pPr marL="1600200" indent="-228600" eaLnBrk="0" hangingPunct="0">
              <a:defRPr>
                <a:solidFill>
                  <a:schemeClr val="tx1"/>
                </a:solidFill>
                <a:latin typeface="Tahoma" pitchFamily="34" charset="0"/>
                <a:cs typeface="Arial" charset="0"/>
              </a:defRPr>
            </a:lvl4pPr>
            <a:lvl5pPr marL="2057400" indent="-228600" eaLnBrk="0" hangingPunct="0">
              <a:defRPr>
                <a:solidFill>
                  <a:schemeClr val="tx1"/>
                </a:solidFill>
                <a:latin typeface="Tahoma" pitchFamily="34" charset="0"/>
                <a:cs typeface="Arial" charset="0"/>
              </a:defRPr>
            </a:lvl5pPr>
            <a:lvl6pPr marL="2514600" indent="-228600" eaLnBrk="0" fontAlgn="base" hangingPunct="0">
              <a:spcBef>
                <a:spcPct val="0"/>
              </a:spcBef>
              <a:spcAft>
                <a:spcPct val="0"/>
              </a:spcAft>
              <a:defRPr>
                <a:solidFill>
                  <a:schemeClr val="tx1"/>
                </a:solidFill>
                <a:latin typeface="Tahoma" pitchFamily="34" charset="0"/>
                <a:cs typeface="Arial" charset="0"/>
              </a:defRPr>
            </a:lvl6pPr>
            <a:lvl7pPr marL="2971800" indent="-228600" eaLnBrk="0" fontAlgn="base" hangingPunct="0">
              <a:spcBef>
                <a:spcPct val="0"/>
              </a:spcBef>
              <a:spcAft>
                <a:spcPct val="0"/>
              </a:spcAft>
              <a:defRPr>
                <a:solidFill>
                  <a:schemeClr val="tx1"/>
                </a:solidFill>
                <a:latin typeface="Tahoma" pitchFamily="34" charset="0"/>
                <a:cs typeface="Arial" charset="0"/>
              </a:defRPr>
            </a:lvl7pPr>
            <a:lvl8pPr marL="3429000" indent="-228600" eaLnBrk="0" fontAlgn="base" hangingPunct="0">
              <a:spcBef>
                <a:spcPct val="0"/>
              </a:spcBef>
              <a:spcAft>
                <a:spcPct val="0"/>
              </a:spcAft>
              <a:defRPr>
                <a:solidFill>
                  <a:schemeClr val="tx1"/>
                </a:solidFill>
                <a:latin typeface="Tahoma" pitchFamily="34" charset="0"/>
                <a:cs typeface="Arial" charset="0"/>
              </a:defRPr>
            </a:lvl8pPr>
            <a:lvl9pPr marL="3886200" indent="-228600" eaLnBrk="0" fontAlgn="base" hangingPunct="0">
              <a:spcBef>
                <a:spcPct val="0"/>
              </a:spcBef>
              <a:spcAft>
                <a:spcPct val="0"/>
              </a:spcAft>
              <a:defRPr>
                <a:solidFill>
                  <a:schemeClr val="tx1"/>
                </a:solidFill>
                <a:latin typeface="Tahoma" pitchFamily="34" charset="0"/>
                <a:cs typeface="Arial" charset="0"/>
              </a:defRPr>
            </a:lvl9pPr>
          </a:lstStyle>
          <a:p>
            <a:pPr eaLnBrk="1" hangingPunct="1">
              <a:spcBef>
                <a:spcPct val="50000"/>
              </a:spcBef>
            </a:pPr>
            <a:r>
              <a:rPr lang="es-ES" sz="2800" dirty="0"/>
              <a:t>El electrón adicional se acerca a un ión negativo, lo que genera una fuerte repulsión. Son siempre valores positivos. </a:t>
            </a:r>
            <a:r>
              <a:rPr lang="es-ES" sz="2800" b="1" dirty="0">
                <a:solidFill>
                  <a:srgbClr val="0000FF"/>
                </a:solidFill>
              </a:rPr>
              <a:t>Procesos endotérmicos</a:t>
            </a:r>
          </a:p>
        </p:txBody>
      </p:sp>
    </p:spTree>
    <p:extLst>
      <p:ext uri="{BB962C8B-B14F-4D97-AF65-F5344CB8AC3E}">
        <p14:creationId xmlns:p14="http://schemas.microsoft.com/office/powerpoint/2010/main" xmlns="" val="89662706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p:cNvPicPr>
            <a:picLocks noChangeAspect="1" noChangeArrowheads="1"/>
          </p:cNvPicPr>
          <p:nvPr/>
        </p:nvPicPr>
        <p:blipFill>
          <a:blip r:embed="rId2" cstate="print"/>
          <a:srcRect/>
          <a:stretch>
            <a:fillRect/>
          </a:stretch>
        </p:blipFill>
        <p:spPr bwMode="auto">
          <a:xfrm>
            <a:off x="611559" y="980728"/>
            <a:ext cx="7614139" cy="50405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p:cNvPicPr>
            <a:picLocks noChangeAspect="1" noChangeArrowheads="1"/>
          </p:cNvPicPr>
          <p:nvPr/>
        </p:nvPicPr>
        <p:blipFill>
          <a:blip r:embed="rId2" cstate="print"/>
          <a:srcRect/>
          <a:stretch>
            <a:fillRect/>
          </a:stretch>
        </p:blipFill>
        <p:spPr bwMode="auto">
          <a:xfrm>
            <a:off x="683568" y="1844824"/>
            <a:ext cx="6840760" cy="4487098"/>
          </a:xfrm>
          <a:prstGeom prst="rect">
            <a:avLst/>
          </a:prstGeom>
          <a:noFill/>
          <a:ln w="9525">
            <a:noFill/>
            <a:miter lim="800000"/>
            <a:headEnd/>
            <a:tailEnd/>
          </a:ln>
        </p:spPr>
      </p:pic>
      <p:pic>
        <p:nvPicPr>
          <p:cNvPr id="76803" name="Picture 3"/>
          <p:cNvPicPr>
            <a:picLocks noChangeAspect="1" noChangeArrowheads="1"/>
          </p:cNvPicPr>
          <p:nvPr/>
        </p:nvPicPr>
        <p:blipFill>
          <a:blip r:embed="rId3" cstate="print"/>
          <a:srcRect/>
          <a:stretch>
            <a:fillRect/>
          </a:stretch>
        </p:blipFill>
        <p:spPr bwMode="auto">
          <a:xfrm>
            <a:off x="539552" y="836712"/>
            <a:ext cx="4686300" cy="628650"/>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2"/>
          <p:cNvPicPr>
            <a:picLocks noChangeAspect="1" noChangeArrowheads="1"/>
          </p:cNvPicPr>
          <p:nvPr/>
        </p:nvPicPr>
        <p:blipFill>
          <a:blip r:embed="rId2" cstate="print"/>
          <a:srcRect/>
          <a:stretch>
            <a:fillRect/>
          </a:stretch>
        </p:blipFill>
        <p:spPr bwMode="auto">
          <a:xfrm>
            <a:off x="467543" y="620688"/>
            <a:ext cx="8525307" cy="57606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11188" y="1479550"/>
            <a:ext cx="7993062" cy="5189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9875" name="Rectangle 5"/>
          <p:cNvSpPr>
            <a:spLocks noChangeArrowheads="1"/>
          </p:cNvSpPr>
          <p:nvPr/>
        </p:nvSpPr>
        <p:spPr bwMode="auto">
          <a:xfrm>
            <a:off x="457200" y="188913"/>
            <a:ext cx="8229600" cy="1079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0" hangingPunct="0"/>
            <a:r>
              <a:rPr lang="es-ES" sz="4000" dirty="0">
                <a:solidFill>
                  <a:schemeClr val="tx2"/>
                </a:solidFill>
              </a:rPr>
              <a:t>Electronegatividad</a:t>
            </a:r>
          </a:p>
        </p:txBody>
      </p:sp>
    </p:spTree>
    <p:extLst>
      <p:ext uri="{BB962C8B-B14F-4D97-AF65-F5344CB8AC3E}">
        <p14:creationId xmlns:p14="http://schemas.microsoft.com/office/powerpoint/2010/main" xmlns="" val="405673361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63563" y="2527300"/>
            <a:ext cx="8040687" cy="2917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0899" name="Rectangle 5"/>
          <p:cNvSpPr>
            <a:spLocks noChangeArrowheads="1"/>
          </p:cNvSpPr>
          <p:nvPr/>
        </p:nvSpPr>
        <p:spPr bwMode="auto">
          <a:xfrm>
            <a:off x="457200" y="188913"/>
            <a:ext cx="8229600" cy="1079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0" hangingPunct="0"/>
            <a:r>
              <a:rPr lang="es-ES" sz="4000" dirty="0">
                <a:solidFill>
                  <a:schemeClr val="tx2"/>
                </a:solidFill>
              </a:rPr>
              <a:t>Electronegatividad</a:t>
            </a:r>
          </a:p>
        </p:txBody>
      </p:sp>
    </p:spTree>
    <p:extLst>
      <p:ext uri="{BB962C8B-B14F-4D97-AF65-F5344CB8AC3E}">
        <p14:creationId xmlns:p14="http://schemas.microsoft.com/office/powerpoint/2010/main" xmlns="" val="340852124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0825" y="1689100"/>
            <a:ext cx="8713788" cy="4865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23" name="Rectangle 5"/>
          <p:cNvSpPr>
            <a:spLocks noChangeArrowheads="1"/>
          </p:cNvSpPr>
          <p:nvPr/>
        </p:nvSpPr>
        <p:spPr bwMode="auto">
          <a:xfrm>
            <a:off x="457200" y="188913"/>
            <a:ext cx="8229600" cy="1079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0" hangingPunct="0"/>
            <a:r>
              <a:rPr lang="es-ES" sz="4400" dirty="0">
                <a:solidFill>
                  <a:schemeClr val="tx2"/>
                </a:solidFill>
              </a:rPr>
              <a:t>Electronegatividad</a:t>
            </a:r>
          </a:p>
        </p:txBody>
      </p:sp>
    </p:spTree>
    <p:extLst>
      <p:ext uri="{BB962C8B-B14F-4D97-AF65-F5344CB8AC3E}">
        <p14:creationId xmlns:p14="http://schemas.microsoft.com/office/powerpoint/2010/main" xmlns="" val="72407951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7" name="Picture 3"/>
          <p:cNvPicPr>
            <a:picLocks noChangeAspect="1" noChangeArrowheads="1"/>
          </p:cNvPicPr>
          <p:nvPr/>
        </p:nvPicPr>
        <p:blipFill>
          <a:blip r:embed="rId2" cstate="print"/>
          <a:srcRect/>
          <a:stretch>
            <a:fillRect/>
          </a:stretch>
        </p:blipFill>
        <p:spPr bwMode="auto">
          <a:xfrm>
            <a:off x="683568" y="980728"/>
            <a:ext cx="7705686" cy="511256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9" name="Rectangle 3"/>
          <p:cNvSpPr>
            <a:spLocks noChangeArrowheads="1"/>
          </p:cNvSpPr>
          <p:nvPr/>
        </p:nvSpPr>
        <p:spPr bwMode="auto">
          <a:xfrm>
            <a:off x="323851" y="1773238"/>
            <a:ext cx="8352606" cy="3970318"/>
          </a:xfrm>
          <a:prstGeom prst="rect">
            <a:avLst/>
          </a:prstGeom>
          <a:noFill/>
          <a:ln w="9525">
            <a:noFill/>
            <a:miter lim="800000"/>
            <a:headEnd/>
            <a:tailEnd/>
          </a:ln>
          <a:effectLst/>
        </p:spPr>
        <p:txBody>
          <a:bodyPr wrap="square">
            <a:spAutoFit/>
          </a:bodyPr>
          <a:lstStyle/>
          <a:p>
            <a:pPr marL="536575" indent="-441325" algn="just">
              <a:buClr>
                <a:schemeClr val="folHlink"/>
              </a:buClr>
              <a:buSzPct val="65000"/>
              <a:buFont typeface="Wingdings" pitchFamily="2" charset="2"/>
              <a:buChar char="n"/>
              <a:defRPr/>
            </a:pPr>
            <a:r>
              <a:rPr lang="es-AR" sz="2800" dirty="0"/>
              <a:t>La tabla periódica tiene dieciocho columnas </a:t>
            </a:r>
            <a:r>
              <a:rPr lang="es-AR" sz="2800" dirty="0" smtClean="0"/>
              <a:t>verticales </a:t>
            </a:r>
            <a:r>
              <a:rPr lang="es-AR" sz="2800" dirty="0"/>
              <a:t>llamadas </a:t>
            </a:r>
            <a:r>
              <a:rPr lang="es-AR" sz="2800" b="1" dirty="0">
                <a:solidFill>
                  <a:schemeClr val="folHlink"/>
                </a:solidFill>
                <a:effectLst>
                  <a:outerShdw blurRad="38100" dist="38100" dir="2700000" algn="tl">
                    <a:srgbClr val="000000"/>
                  </a:outerShdw>
                </a:effectLst>
              </a:rPr>
              <a:t>grupos o familias</a:t>
            </a:r>
            <a:r>
              <a:rPr lang="es-AR" sz="2800" dirty="0"/>
              <a:t> y </a:t>
            </a:r>
            <a:r>
              <a:rPr lang="es-AR" sz="2800" dirty="0" smtClean="0"/>
              <a:t>siete </a:t>
            </a:r>
            <a:r>
              <a:rPr lang="es-AR" sz="2800" dirty="0"/>
              <a:t>filas horizontales llamadas </a:t>
            </a:r>
            <a:r>
              <a:rPr lang="es-AR" sz="2800" b="1" dirty="0">
                <a:solidFill>
                  <a:schemeClr val="folHlink"/>
                </a:solidFill>
                <a:effectLst>
                  <a:outerShdw blurRad="38100" dist="38100" dir="2700000" algn="tl">
                    <a:srgbClr val="000000"/>
                  </a:outerShdw>
                </a:effectLst>
              </a:rPr>
              <a:t>periodos</a:t>
            </a:r>
            <a:r>
              <a:rPr lang="es-AR" sz="2800" dirty="0"/>
              <a:t>, </a:t>
            </a:r>
            <a:r>
              <a:rPr lang="es-AR" sz="2800" dirty="0" smtClean="0"/>
              <a:t>que </a:t>
            </a:r>
            <a:r>
              <a:rPr lang="es-AR" sz="2800" dirty="0"/>
              <a:t>empiezan en un metal alcalino y </a:t>
            </a:r>
            <a:r>
              <a:rPr lang="es-AR" sz="2800" dirty="0" smtClean="0"/>
              <a:t>terminan </a:t>
            </a:r>
            <a:r>
              <a:rPr lang="es-AR" sz="2800" dirty="0"/>
              <a:t>en un gas noble.</a:t>
            </a:r>
            <a:endParaRPr lang="es-ES" sz="2800" dirty="0"/>
          </a:p>
          <a:p>
            <a:pPr marL="536575" indent="-441325" algn="just">
              <a:buClr>
                <a:schemeClr val="folHlink"/>
              </a:buClr>
              <a:buSzPct val="65000"/>
              <a:buFont typeface="Wingdings" pitchFamily="2" charset="2"/>
              <a:buChar char="n"/>
              <a:defRPr/>
            </a:pPr>
            <a:r>
              <a:rPr lang="es-AR" sz="2800" dirty="0"/>
              <a:t>La IUPAC aconseja numerar los grupos del </a:t>
            </a:r>
            <a:r>
              <a:rPr lang="es-AR" sz="2800" dirty="0" smtClean="0"/>
              <a:t>uno </a:t>
            </a:r>
            <a:r>
              <a:rPr lang="es-AR" sz="2800" dirty="0"/>
              <a:t>al dieciocho.</a:t>
            </a:r>
          </a:p>
          <a:p>
            <a:pPr marL="536575" indent="-441325" algn="just">
              <a:buClr>
                <a:schemeClr val="folHlink"/>
              </a:buClr>
              <a:buSzPct val="65000"/>
              <a:buFont typeface="Wingdings" pitchFamily="2" charset="2"/>
              <a:buChar char="n"/>
              <a:defRPr/>
            </a:pPr>
            <a:r>
              <a:rPr lang="es-AR" sz="2800" dirty="0"/>
              <a:t>Las tablas de uso corriente distinguen dos </a:t>
            </a:r>
            <a:r>
              <a:rPr lang="es-AR" sz="2800" dirty="0" smtClean="0"/>
              <a:t>tipos </a:t>
            </a:r>
            <a:r>
              <a:rPr lang="es-AR" sz="2800" dirty="0"/>
              <a:t>de grupos, los A y los B. Hay ocho </a:t>
            </a:r>
            <a:r>
              <a:rPr lang="es-AR" sz="2800" dirty="0" smtClean="0"/>
              <a:t>grupos </a:t>
            </a:r>
            <a:r>
              <a:rPr lang="es-AR" sz="2800" dirty="0"/>
              <a:t>A y ocho grupos B.</a:t>
            </a:r>
          </a:p>
        </p:txBody>
      </p:sp>
      <p:sp>
        <p:nvSpPr>
          <p:cNvPr id="53251" name="Rectangle 5"/>
          <p:cNvSpPr>
            <a:spLocks noGrp="1" noChangeArrowheads="1"/>
          </p:cNvSpPr>
          <p:nvPr>
            <p:ph type="title"/>
          </p:nvPr>
        </p:nvSpPr>
        <p:spPr>
          <a:xfrm>
            <a:off x="395536" y="620688"/>
            <a:ext cx="8229600" cy="1007839"/>
          </a:xfrm>
          <a:noFill/>
          <a:extLst>
            <a:ext uri="{909E8E84-426E-40DD-AFC4-6F175D3DCCD1}">
              <a14:hiddenFill xmlns:a14="http://schemas.microsoft.com/office/drawing/2010/main" xmlns="">
                <a:solidFill>
                  <a:srgbClr val="FFFFFF"/>
                </a:solidFill>
              </a14:hiddenFill>
            </a:ext>
          </a:extLst>
        </p:spPr>
        <p:txBody>
          <a:bodyPr>
            <a:normAutofit/>
          </a:bodyPr>
          <a:lstStyle/>
          <a:p>
            <a:r>
              <a:rPr lang="es-ES" sz="3200" dirty="0" smtClean="0">
                <a:solidFill>
                  <a:srgbClr val="FF0000"/>
                </a:solidFill>
                <a:effectLst/>
              </a:rPr>
              <a:t>Tabla periódica de los elementos</a:t>
            </a:r>
          </a:p>
        </p:txBody>
      </p:sp>
    </p:spTree>
    <p:extLst>
      <p:ext uri="{BB962C8B-B14F-4D97-AF65-F5344CB8AC3E}">
        <p14:creationId xmlns:p14="http://schemas.microsoft.com/office/powerpoint/2010/main" xmlns="" val="342964829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p:cNvPicPr>
            <a:picLocks noChangeAspect="1" noChangeArrowheads="1"/>
          </p:cNvPicPr>
          <p:nvPr/>
        </p:nvPicPr>
        <p:blipFill>
          <a:blip r:embed="rId2" cstate="print"/>
          <a:srcRect/>
          <a:stretch>
            <a:fillRect/>
          </a:stretch>
        </p:blipFill>
        <p:spPr bwMode="auto">
          <a:xfrm>
            <a:off x="467544" y="764704"/>
            <a:ext cx="8392958" cy="5328592"/>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2" cstate="print"/>
          <a:srcRect/>
          <a:stretch>
            <a:fillRect/>
          </a:stretch>
        </p:blipFill>
        <p:spPr bwMode="auto">
          <a:xfrm>
            <a:off x="539552" y="692696"/>
            <a:ext cx="4800600" cy="838200"/>
          </a:xfrm>
          <a:prstGeom prst="rect">
            <a:avLst/>
          </a:prstGeom>
          <a:noFill/>
          <a:ln w="9525">
            <a:noFill/>
            <a:miter lim="800000"/>
            <a:headEnd/>
            <a:tailEnd/>
          </a:ln>
        </p:spPr>
      </p:pic>
      <p:pic>
        <p:nvPicPr>
          <p:cNvPr id="79875" name="Picture 3"/>
          <p:cNvPicPr>
            <a:picLocks noChangeAspect="1" noChangeArrowheads="1"/>
          </p:cNvPicPr>
          <p:nvPr/>
        </p:nvPicPr>
        <p:blipFill>
          <a:blip r:embed="rId3" cstate="print"/>
          <a:srcRect/>
          <a:stretch>
            <a:fillRect/>
          </a:stretch>
        </p:blipFill>
        <p:spPr bwMode="auto">
          <a:xfrm>
            <a:off x="683568" y="1844824"/>
            <a:ext cx="7056784" cy="472776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900113" y="1806575"/>
            <a:ext cx="7416800" cy="830263"/>
          </a:xfrm>
          <a:prstGeom prst="rect">
            <a:avLst/>
          </a:prstGeom>
          <a:solidFill>
            <a:schemeClr val="accent1">
              <a:lumMod val="20000"/>
              <a:lumOff val="80000"/>
            </a:schemeClr>
          </a:solidFill>
        </p:spPr>
        <p:txBody>
          <a:bodyPr>
            <a:spAutoFit/>
          </a:bodyPr>
          <a:lstStyle/>
          <a:p>
            <a:pPr>
              <a:defRPr/>
            </a:pPr>
            <a:r>
              <a:rPr lang="es-ES" sz="2400" dirty="0">
                <a:solidFill>
                  <a:srgbClr val="000000"/>
                </a:solidFill>
              </a:rPr>
              <a:t>Según el carácter metálico podemos considerar los elementos como:</a:t>
            </a:r>
          </a:p>
        </p:txBody>
      </p:sp>
      <p:sp>
        <p:nvSpPr>
          <p:cNvPr id="3" name="2 CuadroTexto"/>
          <p:cNvSpPr txBox="1"/>
          <p:nvPr/>
        </p:nvSpPr>
        <p:spPr>
          <a:xfrm>
            <a:off x="395288" y="3068638"/>
            <a:ext cx="8353425" cy="2954337"/>
          </a:xfrm>
          <a:prstGeom prst="rect">
            <a:avLst/>
          </a:prstGeom>
          <a:solidFill>
            <a:schemeClr val="bg2">
              <a:lumMod val="90000"/>
            </a:schemeClr>
          </a:solidFill>
        </p:spPr>
        <p:txBody>
          <a:bodyPr>
            <a:spAutoFit/>
          </a:bodyPr>
          <a:lstStyle/>
          <a:p>
            <a:pPr>
              <a:defRPr/>
            </a:pPr>
            <a:r>
              <a:rPr lang="es-ES" sz="2400" b="1" dirty="0">
                <a:solidFill>
                  <a:srgbClr val="000000"/>
                </a:solidFill>
              </a:rPr>
              <a:t>Metales: </a:t>
            </a:r>
          </a:p>
          <a:p>
            <a:pPr>
              <a:defRPr/>
            </a:pPr>
            <a:r>
              <a:rPr lang="es-ES" sz="2400" dirty="0">
                <a:solidFill>
                  <a:srgbClr val="000000"/>
                </a:solidFill>
              </a:rPr>
              <a:t>• </a:t>
            </a:r>
            <a:r>
              <a:rPr lang="es-ES" sz="2400" b="1" dirty="0">
                <a:solidFill>
                  <a:srgbClr val="000000"/>
                </a:solidFill>
              </a:rPr>
              <a:t>Pierden fácilmente electrones para formar cationes </a:t>
            </a:r>
          </a:p>
          <a:p>
            <a:pPr>
              <a:defRPr/>
            </a:pPr>
            <a:r>
              <a:rPr lang="es-ES" sz="2400" dirty="0">
                <a:solidFill>
                  <a:srgbClr val="000000"/>
                </a:solidFill>
              </a:rPr>
              <a:t>• Bajas energías de ionización </a:t>
            </a:r>
          </a:p>
          <a:p>
            <a:pPr>
              <a:defRPr/>
            </a:pPr>
            <a:r>
              <a:rPr lang="es-ES" sz="2400" dirty="0">
                <a:solidFill>
                  <a:srgbClr val="000000"/>
                </a:solidFill>
              </a:rPr>
              <a:t>• Bajas afinidades electrónicas </a:t>
            </a:r>
          </a:p>
          <a:p>
            <a:pPr>
              <a:defRPr/>
            </a:pPr>
            <a:r>
              <a:rPr lang="es-ES" sz="2400" dirty="0">
                <a:solidFill>
                  <a:srgbClr val="000000"/>
                </a:solidFill>
              </a:rPr>
              <a:t>• Bajas electronegatividades </a:t>
            </a:r>
          </a:p>
          <a:p>
            <a:pPr>
              <a:defRPr/>
            </a:pPr>
            <a:r>
              <a:rPr lang="es-ES" sz="2400" dirty="0">
                <a:solidFill>
                  <a:srgbClr val="000000"/>
                </a:solidFill>
              </a:rPr>
              <a:t>• Forman compuestos con los no metales, pero no con los metales </a:t>
            </a:r>
          </a:p>
          <a:p>
            <a:pPr>
              <a:defRPr/>
            </a:pPr>
            <a:endParaRPr lang="es-ES" dirty="0"/>
          </a:p>
        </p:txBody>
      </p:sp>
      <p:sp>
        <p:nvSpPr>
          <p:cNvPr id="82948" name="Rectangle 5"/>
          <p:cNvSpPr>
            <a:spLocks noChangeArrowheads="1"/>
          </p:cNvSpPr>
          <p:nvPr/>
        </p:nvSpPr>
        <p:spPr bwMode="auto">
          <a:xfrm>
            <a:off x="457200" y="188913"/>
            <a:ext cx="8229600" cy="1079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0" hangingPunct="0"/>
            <a:r>
              <a:rPr lang="es-ES" sz="4400" dirty="0">
                <a:solidFill>
                  <a:schemeClr val="tx2"/>
                </a:solidFill>
              </a:rPr>
              <a:t>Carácter metálico</a:t>
            </a:r>
          </a:p>
        </p:txBody>
      </p:sp>
    </p:spTree>
    <p:extLst>
      <p:ext uri="{BB962C8B-B14F-4D97-AF65-F5344CB8AC3E}">
        <p14:creationId xmlns:p14="http://schemas.microsoft.com/office/powerpoint/2010/main" xmlns="" val="100650788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900113" y="1268413"/>
            <a:ext cx="7416800" cy="3048000"/>
          </a:xfrm>
          <a:prstGeom prst="rect">
            <a:avLst/>
          </a:prstGeom>
          <a:solidFill>
            <a:schemeClr val="accent1">
              <a:lumMod val="20000"/>
              <a:lumOff val="80000"/>
            </a:schemeClr>
          </a:solidFill>
        </p:spPr>
        <p:txBody>
          <a:bodyPr>
            <a:spAutoFit/>
          </a:bodyPr>
          <a:lstStyle/>
          <a:p>
            <a:pPr>
              <a:defRPr/>
            </a:pPr>
            <a:r>
              <a:rPr lang="es-ES" sz="2400" b="1" dirty="0">
                <a:solidFill>
                  <a:srgbClr val="000000"/>
                </a:solidFill>
              </a:rPr>
              <a:t>No Metales: </a:t>
            </a:r>
          </a:p>
          <a:p>
            <a:pPr>
              <a:defRPr/>
            </a:pPr>
            <a:r>
              <a:rPr lang="es-ES" sz="2400" dirty="0">
                <a:solidFill>
                  <a:srgbClr val="000000"/>
                </a:solidFill>
              </a:rPr>
              <a:t>• </a:t>
            </a:r>
            <a:r>
              <a:rPr lang="es-ES" sz="2400" b="1" dirty="0">
                <a:solidFill>
                  <a:srgbClr val="000000"/>
                </a:solidFill>
              </a:rPr>
              <a:t>Ganan fácilmente electrones para formar aniones </a:t>
            </a:r>
          </a:p>
          <a:p>
            <a:pPr>
              <a:defRPr/>
            </a:pPr>
            <a:r>
              <a:rPr lang="es-ES" sz="2400" dirty="0">
                <a:solidFill>
                  <a:srgbClr val="000000"/>
                </a:solidFill>
              </a:rPr>
              <a:t>• Elevadas energías de ionización </a:t>
            </a:r>
          </a:p>
          <a:p>
            <a:pPr>
              <a:defRPr/>
            </a:pPr>
            <a:r>
              <a:rPr lang="es-ES" sz="2400" dirty="0">
                <a:solidFill>
                  <a:srgbClr val="000000"/>
                </a:solidFill>
              </a:rPr>
              <a:t>• Elevadas afinidades electrónicas </a:t>
            </a:r>
          </a:p>
          <a:p>
            <a:pPr>
              <a:defRPr/>
            </a:pPr>
            <a:r>
              <a:rPr lang="es-ES" sz="2400" dirty="0">
                <a:solidFill>
                  <a:srgbClr val="000000"/>
                </a:solidFill>
              </a:rPr>
              <a:t>• Elevadas electronegatividades </a:t>
            </a:r>
          </a:p>
          <a:p>
            <a:pPr>
              <a:defRPr/>
            </a:pPr>
            <a:r>
              <a:rPr lang="es-ES" sz="2400" dirty="0">
                <a:solidFill>
                  <a:srgbClr val="000000"/>
                </a:solidFill>
              </a:rPr>
              <a:t>• Forman compuestos con los metales, y otros con los no metales.</a:t>
            </a:r>
            <a:endParaRPr lang="es-ES" dirty="0">
              <a:solidFill>
                <a:srgbClr val="000000"/>
              </a:solidFill>
            </a:endParaRPr>
          </a:p>
        </p:txBody>
      </p:sp>
      <p:sp>
        <p:nvSpPr>
          <p:cNvPr id="4" name="3 CuadroTexto"/>
          <p:cNvSpPr txBox="1"/>
          <p:nvPr/>
        </p:nvSpPr>
        <p:spPr>
          <a:xfrm>
            <a:off x="684213" y="4797425"/>
            <a:ext cx="7775575" cy="1476375"/>
          </a:xfrm>
          <a:prstGeom prst="rect">
            <a:avLst/>
          </a:prstGeom>
          <a:solidFill>
            <a:schemeClr val="accent1">
              <a:lumMod val="20000"/>
              <a:lumOff val="80000"/>
            </a:schemeClr>
          </a:solidFill>
        </p:spPr>
        <p:txBody>
          <a:bodyPr>
            <a:spAutoFit/>
          </a:bodyPr>
          <a:lstStyle/>
          <a:p>
            <a:pPr>
              <a:defRPr/>
            </a:pPr>
            <a:r>
              <a:rPr lang="es-ES" sz="2400" b="1" dirty="0">
                <a:solidFill>
                  <a:srgbClr val="000000"/>
                </a:solidFill>
              </a:rPr>
              <a:t>Semimetales o metaloides: </a:t>
            </a:r>
          </a:p>
          <a:p>
            <a:pPr>
              <a:defRPr/>
            </a:pPr>
            <a:r>
              <a:rPr lang="es-ES" sz="2400" dirty="0">
                <a:solidFill>
                  <a:srgbClr val="000000"/>
                </a:solidFill>
              </a:rPr>
              <a:t>• Poseen </a:t>
            </a:r>
            <a:r>
              <a:rPr lang="es-ES" sz="2400" b="1" dirty="0">
                <a:solidFill>
                  <a:srgbClr val="000000"/>
                </a:solidFill>
              </a:rPr>
              <a:t>propiedades intermedias entre los metales y los no metales (Si, Ge) </a:t>
            </a:r>
          </a:p>
          <a:p>
            <a:pPr>
              <a:defRPr/>
            </a:pPr>
            <a:endParaRPr lang="es-ES" dirty="0">
              <a:solidFill>
                <a:srgbClr val="000000"/>
              </a:solidFill>
            </a:endParaRPr>
          </a:p>
        </p:txBody>
      </p:sp>
      <p:sp>
        <p:nvSpPr>
          <p:cNvPr id="83972" name="Rectangle 5"/>
          <p:cNvSpPr>
            <a:spLocks noChangeArrowheads="1"/>
          </p:cNvSpPr>
          <p:nvPr/>
        </p:nvSpPr>
        <p:spPr bwMode="auto">
          <a:xfrm>
            <a:off x="457200" y="188913"/>
            <a:ext cx="8229600" cy="1079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0" hangingPunct="0"/>
            <a:r>
              <a:rPr lang="es-ES" sz="4400" dirty="0">
                <a:solidFill>
                  <a:schemeClr val="tx2"/>
                </a:solidFill>
              </a:rPr>
              <a:t>Carácter metálico</a:t>
            </a:r>
          </a:p>
        </p:txBody>
      </p:sp>
    </p:spTree>
    <p:extLst>
      <p:ext uri="{BB962C8B-B14F-4D97-AF65-F5344CB8AC3E}">
        <p14:creationId xmlns:p14="http://schemas.microsoft.com/office/powerpoint/2010/main" xmlns="" val="75011599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539750" y="1628775"/>
            <a:ext cx="7993063" cy="2216150"/>
          </a:xfrm>
          <a:prstGeom prst="rect">
            <a:avLst/>
          </a:prstGeom>
          <a:solidFill>
            <a:schemeClr val="accent1">
              <a:lumMod val="20000"/>
              <a:lumOff val="80000"/>
            </a:schemeClr>
          </a:solidFill>
        </p:spPr>
        <p:txBody>
          <a:bodyPr>
            <a:spAutoFit/>
          </a:bodyPr>
          <a:lstStyle/>
          <a:p>
            <a:pPr>
              <a:defRPr/>
            </a:pPr>
            <a:r>
              <a:rPr lang="es-ES" sz="2400" b="1" dirty="0">
                <a:solidFill>
                  <a:srgbClr val="000000"/>
                </a:solidFill>
              </a:rPr>
              <a:t>Alto en elementos que: </a:t>
            </a:r>
          </a:p>
          <a:p>
            <a:pPr>
              <a:defRPr/>
            </a:pPr>
            <a:r>
              <a:rPr lang="es-ES" sz="2400" dirty="0">
                <a:solidFill>
                  <a:srgbClr val="000000"/>
                </a:solidFill>
              </a:rPr>
              <a:t>• Pierden fácilmente electrones para formar cationes. </a:t>
            </a:r>
          </a:p>
          <a:p>
            <a:pPr>
              <a:defRPr/>
            </a:pPr>
            <a:r>
              <a:rPr lang="es-ES" sz="2400" dirty="0">
                <a:solidFill>
                  <a:srgbClr val="000000"/>
                </a:solidFill>
              </a:rPr>
              <a:t>• Bajas energías de ionización </a:t>
            </a:r>
          </a:p>
          <a:p>
            <a:pPr>
              <a:defRPr/>
            </a:pPr>
            <a:r>
              <a:rPr lang="es-ES" sz="2400" dirty="0">
                <a:solidFill>
                  <a:srgbClr val="000000"/>
                </a:solidFill>
              </a:rPr>
              <a:t>• Bajas afinidades electrónicas </a:t>
            </a:r>
          </a:p>
          <a:p>
            <a:pPr>
              <a:defRPr/>
            </a:pPr>
            <a:r>
              <a:rPr lang="es-ES" sz="2400" dirty="0">
                <a:solidFill>
                  <a:srgbClr val="000000"/>
                </a:solidFill>
              </a:rPr>
              <a:t>• Bajas electronegatividades </a:t>
            </a:r>
          </a:p>
          <a:p>
            <a:pPr>
              <a:defRPr/>
            </a:pPr>
            <a:endParaRPr lang="es-ES" dirty="0"/>
          </a:p>
        </p:txBody>
      </p:sp>
      <p:sp>
        <p:nvSpPr>
          <p:cNvPr id="86019" name="Rectangle 5"/>
          <p:cNvSpPr>
            <a:spLocks noChangeArrowheads="1"/>
          </p:cNvSpPr>
          <p:nvPr/>
        </p:nvSpPr>
        <p:spPr bwMode="auto">
          <a:xfrm>
            <a:off x="446088" y="188913"/>
            <a:ext cx="8229600" cy="1079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0" hangingPunct="0"/>
            <a:r>
              <a:rPr lang="es-ES" sz="4400" dirty="0">
                <a:solidFill>
                  <a:schemeClr val="tx2"/>
                </a:solidFill>
              </a:rPr>
              <a:t>Carácter metálico</a:t>
            </a:r>
          </a:p>
        </p:txBody>
      </p:sp>
      <p:pic>
        <p:nvPicPr>
          <p:cNvPr id="8602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795963" y="2384425"/>
            <a:ext cx="2724150" cy="198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4 CuadroTexto"/>
          <p:cNvSpPr txBox="1"/>
          <p:nvPr/>
        </p:nvSpPr>
        <p:spPr>
          <a:xfrm>
            <a:off x="539750" y="4365625"/>
            <a:ext cx="7993063" cy="2216150"/>
          </a:xfrm>
          <a:prstGeom prst="rect">
            <a:avLst/>
          </a:prstGeom>
          <a:solidFill>
            <a:schemeClr val="accent1">
              <a:lumMod val="20000"/>
              <a:lumOff val="80000"/>
            </a:schemeClr>
          </a:solidFill>
        </p:spPr>
        <p:txBody>
          <a:bodyPr>
            <a:spAutoFit/>
          </a:bodyPr>
          <a:lstStyle/>
          <a:p>
            <a:pPr>
              <a:defRPr/>
            </a:pPr>
            <a:r>
              <a:rPr lang="es-ES" sz="2400" b="1" dirty="0">
                <a:solidFill>
                  <a:srgbClr val="000000"/>
                </a:solidFill>
              </a:rPr>
              <a:t>Bajo en elementos que: </a:t>
            </a:r>
          </a:p>
          <a:p>
            <a:pPr>
              <a:defRPr/>
            </a:pPr>
            <a:r>
              <a:rPr lang="es-ES" sz="2400" dirty="0">
                <a:solidFill>
                  <a:srgbClr val="000000"/>
                </a:solidFill>
              </a:rPr>
              <a:t>• Ganan fácilmente electrones para formar aniones </a:t>
            </a:r>
          </a:p>
          <a:p>
            <a:pPr>
              <a:defRPr/>
            </a:pPr>
            <a:r>
              <a:rPr lang="es-ES" sz="2400" dirty="0">
                <a:solidFill>
                  <a:srgbClr val="000000"/>
                </a:solidFill>
              </a:rPr>
              <a:t>• Elevadas energías de ionización </a:t>
            </a:r>
          </a:p>
          <a:p>
            <a:pPr>
              <a:defRPr/>
            </a:pPr>
            <a:r>
              <a:rPr lang="es-ES" sz="2400" dirty="0">
                <a:solidFill>
                  <a:srgbClr val="000000"/>
                </a:solidFill>
              </a:rPr>
              <a:t>• Elevadas afinidades electrónicas </a:t>
            </a:r>
          </a:p>
          <a:p>
            <a:pPr>
              <a:defRPr/>
            </a:pPr>
            <a:r>
              <a:rPr lang="es-ES" sz="2400" dirty="0">
                <a:solidFill>
                  <a:srgbClr val="000000"/>
                </a:solidFill>
              </a:rPr>
              <a:t>• Elevadas electronegatividades </a:t>
            </a:r>
          </a:p>
          <a:p>
            <a:pPr>
              <a:defRPr/>
            </a:pPr>
            <a:endParaRPr lang="es-ES" dirty="0"/>
          </a:p>
        </p:txBody>
      </p:sp>
    </p:spTree>
    <p:extLst>
      <p:ext uri="{BB962C8B-B14F-4D97-AF65-F5344CB8AC3E}">
        <p14:creationId xmlns:p14="http://schemas.microsoft.com/office/powerpoint/2010/main" xmlns="" val="332112142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2" cstate="print"/>
          <a:srcRect/>
          <a:stretch>
            <a:fillRect/>
          </a:stretch>
        </p:blipFill>
        <p:spPr bwMode="auto">
          <a:xfrm>
            <a:off x="539552" y="620688"/>
            <a:ext cx="8030787" cy="5616624"/>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23850" y="1484313"/>
            <a:ext cx="8496300" cy="1200150"/>
          </a:xfrm>
          <a:prstGeom prst="rect">
            <a:avLst/>
          </a:prstGeom>
          <a:solidFill>
            <a:schemeClr val="accent1">
              <a:lumMod val="60000"/>
              <a:lumOff val="40000"/>
            </a:schemeClr>
          </a:solidFill>
        </p:spPr>
        <p:txBody>
          <a:bodyPr>
            <a:spAutoFit/>
          </a:bodyPr>
          <a:lstStyle/>
          <a:p>
            <a:pPr>
              <a:defRPr/>
            </a:pPr>
            <a:r>
              <a:rPr lang="es-ES" sz="2400" dirty="0">
                <a:solidFill>
                  <a:srgbClr val="000000"/>
                </a:solidFill>
              </a:rPr>
              <a:t>Los metales reaccionan perdiendo electrones, así, cuanto menor sea su energía de ionización serán más reactivos. La reactividad de los metales:</a:t>
            </a:r>
          </a:p>
        </p:txBody>
      </p:sp>
      <p:sp>
        <p:nvSpPr>
          <p:cNvPr id="3" name="2 CuadroTexto"/>
          <p:cNvSpPr txBox="1"/>
          <p:nvPr/>
        </p:nvSpPr>
        <p:spPr>
          <a:xfrm>
            <a:off x="2124075" y="2708275"/>
            <a:ext cx="5400253" cy="708025"/>
          </a:xfrm>
          <a:prstGeom prst="rect">
            <a:avLst/>
          </a:prstGeom>
          <a:solidFill>
            <a:schemeClr val="accent1">
              <a:lumMod val="20000"/>
              <a:lumOff val="80000"/>
            </a:schemeClr>
          </a:solidFill>
        </p:spPr>
        <p:txBody>
          <a:bodyPr wrap="square">
            <a:spAutoFit/>
          </a:bodyPr>
          <a:lstStyle/>
          <a:p>
            <a:pPr>
              <a:defRPr/>
            </a:pPr>
            <a:r>
              <a:rPr lang="es-ES" dirty="0">
                <a:solidFill>
                  <a:srgbClr val="000000"/>
                </a:solidFill>
              </a:rPr>
              <a:t> </a:t>
            </a:r>
            <a:r>
              <a:rPr lang="es-ES" sz="2000" dirty="0">
                <a:solidFill>
                  <a:srgbClr val="000000"/>
                </a:solidFill>
              </a:rPr>
              <a:t>Disminuye al avanzar en un período </a:t>
            </a:r>
          </a:p>
          <a:p>
            <a:pPr>
              <a:defRPr/>
            </a:pPr>
            <a:r>
              <a:rPr lang="es-ES" sz="2000" dirty="0">
                <a:solidFill>
                  <a:srgbClr val="000000"/>
                </a:solidFill>
              </a:rPr>
              <a:t> Aumenta al descender en el grupo </a:t>
            </a:r>
          </a:p>
        </p:txBody>
      </p:sp>
      <p:sp>
        <p:nvSpPr>
          <p:cNvPr id="4" name="3 CuadroTexto"/>
          <p:cNvSpPr txBox="1"/>
          <p:nvPr/>
        </p:nvSpPr>
        <p:spPr>
          <a:xfrm>
            <a:off x="323850" y="5157788"/>
            <a:ext cx="8351838" cy="1200150"/>
          </a:xfrm>
          <a:prstGeom prst="rect">
            <a:avLst/>
          </a:prstGeom>
          <a:solidFill>
            <a:schemeClr val="accent1">
              <a:lumMod val="60000"/>
              <a:lumOff val="40000"/>
            </a:schemeClr>
          </a:solidFill>
        </p:spPr>
        <p:txBody>
          <a:bodyPr>
            <a:spAutoFit/>
          </a:bodyPr>
          <a:lstStyle/>
          <a:p>
            <a:pPr>
              <a:defRPr/>
            </a:pPr>
            <a:r>
              <a:rPr lang="es-ES" sz="2400" dirty="0">
                <a:solidFill>
                  <a:srgbClr val="000000"/>
                </a:solidFill>
              </a:rPr>
              <a:t>En los gases nobles la reactividad es casi nula o muy baja, debido a que poseen configuraciones electrónicas muy estables</a:t>
            </a:r>
          </a:p>
        </p:txBody>
      </p:sp>
      <p:sp>
        <p:nvSpPr>
          <p:cNvPr id="87045" name="Rectangle 5"/>
          <p:cNvSpPr>
            <a:spLocks noChangeArrowheads="1"/>
          </p:cNvSpPr>
          <p:nvPr/>
        </p:nvSpPr>
        <p:spPr bwMode="auto">
          <a:xfrm>
            <a:off x="446088" y="188913"/>
            <a:ext cx="8229600" cy="1079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0" hangingPunct="0"/>
            <a:r>
              <a:rPr lang="es-ES" sz="4400" dirty="0">
                <a:solidFill>
                  <a:schemeClr val="tx2"/>
                </a:solidFill>
              </a:rPr>
              <a:t>Reactividad</a:t>
            </a:r>
          </a:p>
        </p:txBody>
      </p:sp>
      <p:sp>
        <p:nvSpPr>
          <p:cNvPr id="6" name="5 CuadroTexto"/>
          <p:cNvSpPr txBox="1"/>
          <p:nvPr/>
        </p:nvSpPr>
        <p:spPr>
          <a:xfrm>
            <a:off x="323850" y="3975100"/>
            <a:ext cx="8496300" cy="461963"/>
          </a:xfrm>
          <a:prstGeom prst="rect">
            <a:avLst/>
          </a:prstGeom>
          <a:solidFill>
            <a:schemeClr val="accent1">
              <a:lumMod val="60000"/>
              <a:lumOff val="40000"/>
            </a:schemeClr>
          </a:solidFill>
        </p:spPr>
        <p:txBody>
          <a:bodyPr>
            <a:spAutoFit/>
          </a:bodyPr>
          <a:lstStyle/>
          <a:p>
            <a:pPr>
              <a:defRPr/>
            </a:pPr>
            <a:r>
              <a:rPr lang="es-ES" sz="2400" dirty="0">
                <a:solidFill>
                  <a:srgbClr val="000000"/>
                </a:solidFill>
              </a:rPr>
              <a:t>La reactividad de los no metales:</a:t>
            </a:r>
          </a:p>
        </p:txBody>
      </p:sp>
      <p:sp>
        <p:nvSpPr>
          <p:cNvPr id="7" name="6 CuadroTexto"/>
          <p:cNvSpPr txBox="1"/>
          <p:nvPr/>
        </p:nvSpPr>
        <p:spPr>
          <a:xfrm>
            <a:off x="2124075" y="4449763"/>
            <a:ext cx="5760293" cy="708025"/>
          </a:xfrm>
          <a:prstGeom prst="rect">
            <a:avLst/>
          </a:prstGeom>
          <a:solidFill>
            <a:schemeClr val="accent1">
              <a:lumMod val="20000"/>
              <a:lumOff val="80000"/>
            </a:schemeClr>
          </a:solidFill>
        </p:spPr>
        <p:txBody>
          <a:bodyPr wrap="square">
            <a:spAutoFit/>
          </a:bodyPr>
          <a:lstStyle/>
          <a:p>
            <a:pPr>
              <a:defRPr/>
            </a:pPr>
            <a:r>
              <a:rPr lang="es-ES" dirty="0">
                <a:solidFill>
                  <a:srgbClr val="000000"/>
                </a:solidFill>
              </a:rPr>
              <a:t> </a:t>
            </a:r>
            <a:r>
              <a:rPr lang="es-ES" sz="2000" dirty="0">
                <a:solidFill>
                  <a:srgbClr val="000000"/>
                </a:solidFill>
              </a:rPr>
              <a:t>Aumenta al avanzar en un período </a:t>
            </a:r>
          </a:p>
          <a:p>
            <a:pPr>
              <a:defRPr/>
            </a:pPr>
            <a:r>
              <a:rPr lang="es-ES" sz="2000" dirty="0">
                <a:solidFill>
                  <a:srgbClr val="000000"/>
                </a:solidFill>
              </a:rPr>
              <a:t> Disminuye al descender en el grupo </a:t>
            </a:r>
          </a:p>
        </p:txBody>
      </p:sp>
    </p:spTree>
    <p:extLst>
      <p:ext uri="{BB962C8B-B14F-4D97-AF65-F5344CB8AC3E}">
        <p14:creationId xmlns:p14="http://schemas.microsoft.com/office/powerpoint/2010/main" xmlns="" val="245150522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p:cNvPicPr>
            <a:picLocks noChangeAspect="1" noChangeArrowheads="1"/>
          </p:cNvPicPr>
          <p:nvPr/>
        </p:nvPicPr>
        <p:blipFill>
          <a:blip r:embed="rId2" cstate="print"/>
          <a:srcRect/>
          <a:stretch>
            <a:fillRect/>
          </a:stretch>
        </p:blipFill>
        <p:spPr bwMode="auto">
          <a:xfrm>
            <a:off x="251520" y="476672"/>
            <a:ext cx="8649735" cy="6381328"/>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9388" y="1706563"/>
            <a:ext cx="8705850" cy="5035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8067" name="Rectangle 5"/>
          <p:cNvSpPr>
            <a:spLocks noChangeArrowheads="1"/>
          </p:cNvSpPr>
          <p:nvPr/>
        </p:nvSpPr>
        <p:spPr bwMode="auto">
          <a:xfrm>
            <a:off x="457200" y="115888"/>
            <a:ext cx="8229600" cy="1368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0" hangingPunct="0"/>
            <a:r>
              <a:rPr lang="es-ES" sz="4400" dirty="0">
                <a:solidFill>
                  <a:schemeClr val="tx2"/>
                </a:solidFill>
              </a:rPr>
              <a:t>Variación de las propiedades periódicas</a:t>
            </a:r>
          </a:p>
        </p:txBody>
      </p:sp>
    </p:spTree>
    <p:extLst>
      <p:ext uri="{BB962C8B-B14F-4D97-AF65-F5344CB8AC3E}">
        <p14:creationId xmlns:p14="http://schemas.microsoft.com/office/powerpoint/2010/main" xmlns="" val="401024990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47664" y="980728"/>
            <a:ext cx="6192688" cy="331698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7171"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64146" y="4269548"/>
            <a:ext cx="6176206" cy="232780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Rectangle 5"/>
          <p:cNvSpPr>
            <a:spLocks noChangeArrowheads="1"/>
          </p:cNvSpPr>
          <p:nvPr/>
        </p:nvSpPr>
        <p:spPr bwMode="auto">
          <a:xfrm>
            <a:off x="28620" y="309333"/>
            <a:ext cx="8713787" cy="576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gn="ctr" eaLnBrk="0" hangingPunct="0">
              <a:lnSpc>
                <a:spcPct val="90000"/>
              </a:lnSpc>
              <a:spcBef>
                <a:spcPct val="20000"/>
              </a:spcBef>
              <a:buClr>
                <a:schemeClr val="folHlink"/>
              </a:buClr>
              <a:buSzPct val="65000"/>
              <a:buFont typeface="Wingdings" pitchFamily="2" charset="2"/>
              <a:buNone/>
            </a:pPr>
            <a:r>
              <a:rPr lang="es-AR" sz="2400" b="1" dirty="0" smtClean="0">
                <a:solidFill>
                  <a:srgbClr val="0000FF"/>
                </a:solidFill>
              </a:rPr>
              <a:t>Principales características de los metales y no metales </a:t>
            </a:r>
            <a:endParaRPr lang="es-ES" sz="2400" b="1" dirty="0">
              <a:solidFill>
                <a:srgbClr val="0000FF"/>
              </a:solidFill>
            </a:endParaRPr>
          </a:p>
        </p:txBody>
      </p:sp>
    </p:spTree>
    <p:extLst>
      <p:ext uri="{BB962C8B-B14F-4D97-AF65-F5344CB8AC3E}">
        <p14:creationId xmlns:p14="http://schemas.microsoft.com/office/powerpoint/2010/main" xmlns="" val="18379313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60" name="Rectangle 4"/>
          <p:cNvSpPr>
            <a:spLocks noChangeArrowheads="1"/>
          </p:cNvSpPr>
          <p:nvPr/>
        </p:nvSpPr>
        <p:spPr bwMode="auto">
          <a:xfrm>
            <a:off x="352732" y="1773238"/>
            <a:ext cx="8569325" cy="2246769"/>
          </a:xfrm>
          <a:prstGeom prst="rect">
            <a:avLst/>
          </a:prstGeom>
          <a:noFill/>
          <a:ln w="9525">
            <a:noFill/>
            <a:miter lim="800000"/>
            <a:headEnd/>
            <a:tailEnd/>
          </a:ln>
          <a:effectLst/>
        </p:spPr>
        <p:txBody>
          <a:bodyPr>
            <a:spAutoFit/>
          </a:bodyPr>
          <a:lstStyle/>
          <a:p>
            <a:pPr marL="449263" indent="-449263" algn="just">
              <a:buClr>
                <a:schemeClr val="folHlink"/>
              </a:buClr>
              <a:buSzPct val="65000"/>
              <a:buFont typeface="Wingdings" pitchFamily="2" charset="2"/>
              <a:buChar char="n"/>
              <a:defRPr/>
            </a:pPr>
            <a:r>
              <a:rPr lang="es-AR" sz="2800" dirty="0"/>
              <a:t>El número de periodo al que pertenece un </a:t>
            </a:r>
            <a:r>
              <a:rPr lang="es-AR" sz="2800" b="1" dirty="0" smtClean="0">
                <a:solidFill>
                  <a:schemeClr val="bg2">
                    <a:lumMod val="25000"/>
                  </a:schemeClr>
                </a:solidFill>
              </a:rPr>
              <a:t>elemento </a:t>
            </a:r>
            <a:r>
              <a:rPr lang="es-AR" sz="2800" b="1" dirty="0">
                <a:solidFill>
                  <a:schemeClr val="bg2">
                    <a:lumMod val="25000"/>
                  </a:schemeClr>
                </a:solidFill>
              </a:rPr>
              <a:t>es igual al número de nivel de </a:t>
            </a:r>
            <a:r>
              <a:rPr lang="es-AR" sz="2800" b="1" dirty="0" smtClean="0">
                <a:solidFill>
                  <a:schemeClr val="bg2">
                    <a:lumMod val="25000"/>
                  </a:schemeClr>
                </a:solidFill>
              </a:rPr>
              <a:t>energía </a:t>
            </a:r>
            <a:r>
              <a:rPr lang="es-AR" sz="2800" b="1" dirty="0">
                <a:solidFill>
                  <a:schemeClr val="bg2">
                    <a:lumMod val="25000"/>
                  </a:schemeClr>
                </a:solidFill>
              </a:rPr>
              <a:t>en donde el átomo aloja sus </a:t>
            </a:r>
            <a:r>
              <a:rPr lang="es-AR" sz="2800" b="1" dirty="0" smtClean="0">
                <a:solidFill>
                  <a:schemeClr val="bg2">
                    <a:lumMod val="25000"/>
                  </a:schemeClr>
                </a:solidFill>
              </a:rPr>
              <a:t>electrones </a:t>
            </a:r>
            <a:r>
              <a:rPr lang="es-AR" sz="2800" b="1" dirty="0">
                <a:solidFill>
                  <a:schemeClr val="bg2">
                    <a:lumMod val="25000"/>
                  </a:schemeClr>
                </a:solidFill>
              </a:rPr>
              <a:t>externos, llamados </a:t>
            </a:r>
            <a:r>
              <a:rPr lang="es-AR" sz="2800" b="1" dirty="0">
                <a:solidFill>
                  <a:schemeClr val="bg2">
                    <a:lumMod val="25000"/>
                  </a:schemeClr>
                </a:solidFill>
                <a:effectLst>
                  <a:outerShdw blurRad="38100" dist="38100" dir="2700000" algn="tl">
                    <a:srgbClr val="000000"/>
                  </a:outerShdw>
                </a:effectLst>
              </a:rPr>
              <a:t>electrones de </a:t>
            </a:r>
            <a:r>
              <a:rPr lang="es-AR" sz="2800" b="1" dirty="0" smtClean="0">
                <a:solidFill>
                  <a:schemeClr val="bg2">
                    <a:lumMod val="25000"/>
                  </a:schemeClr>
                </a:solidFill>
                <a:effectLst>
                  <a:outerShdw blurRad="38100" dist="38100" dir="2700000" algn="tl">
                    <a:srgbClr val="000000"/>
                  </a:outerShdw>
                </a:effectLst>
              </a:rPr>
              <a:t>valencia</a:t>
            </a:r>
            <a:r>
              <a:rPr lang="es-AR" sz="2800" dirty="0" smtClean="0">
                <a:solidFill>
                  <a:schemeClr val="bg2">
                    <a:lumMod val="25000"/>
                  </a:schemeClr>
                </a:solidFill>
              </a:rPr>
              <a:t> </a:t>
            </a:r>
            <a:r>
              <a:rPr lang="es-AR" sz="2800" dirty="0">
                <a:solidFill>
                  <a:schemeClr val="bg2">
                    <a:lumMod val="25000"/>
                  </a:schemeClr>
                </a:solidFill>
              </a:rPr>
              <a:t>porque </a:t>
            </a:r>
            <a:r>
              <a:rPr lang="es-AR" sz="2800" dirty="0"/>
              <a:t>son los que intervienen en </a:t>
            </a:r>
            <a:r>
              <a:rPr lang="es-AR" sz="2800" dirty="0" smtClean="0"/>
              <a:t>la </a:t>
            </a:r>
            <a:r>
              <a:rPr lang="es-AR" sz="2800" dirty="0"/>
              <a:t>formación de los enlaces químicos</a:t>
            </a:r>
          </a:p>
        </p:txBody>
      </p:sp>
      <p:sp>
        <p:nvSpPr>
          <p:cNvPr id="54275" name="Rectangle 5"/>
          <p:cNvSpPr>
            <a:spLocks noChangeArrowheads="1"/>
          </p:cNvSpPr>
          <p:nvPr/>
        </p:nvSpPr>
        <p:spPr bwMode="auto">
          <a:xfrm>
            <a:off x="457200" y="188913"/>
            <a:ext cx="8229600" cy="1371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0" hangingPunct="0"/>
            <a:r>
              <a:rPr lang="es-ES" sz="3200" dirty="0">
                <a:solidFill>
                  <a:srgbClr val="FF0000"/>
                </a:solidFill>
              </a:rPr>
              <a:t>Tabla periódica de los elementos</a:t>
            </a:r>
          </a:p>
        </p:txBody>
      </p:sp>
    </p:spTree>
    <p:extLst>
      <p:ext uri="{BB962C8B-B14F-4D97-AF65-F5344CB8AC3E}">
        <p14:creationId xmlns:p14="http://schemas.microsoft.com/office/powerpoint/2010/main" xmlns="" val="123923030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331640" y="1916832"/>
            <a:ext cx="6768752" cy="413646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Rectangle 5"/>
          <p:cNvSpPr>
            <a:spLocks noChangeArrowheads="1"/>
          </p:cNvSpPr>
          <p:nvPr/>
        </p:nvSpPr>
        <p:spPr bwMode="auto">
          <a:xfrm>
            <a:off x="28620" y="309333"/>
            <a:ext cx="8713787" cy="576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gn="ctr" eaLnBrk="0" hangingPunct="0">
              <a:lnSpc>
                <a:spcPct val="90000"/>
              </a:lnSpc>
              <a:spcBef>
                <a:spcPct val="20000"/>
              </a:spcBef>
              <a:buClr>
                <a:schemeClr val="folHlink"/>
              </a:buClr>
              <a:buSzPct val="65000"/>
              <a:buFont typeface="Wingdings" pitchFamily="2" charset="2"/>
              <a:buNone/>
            </a:pPr>
            <a:r>
              <a:rPr lang="es-AR" sz="2400" b="1" dirty="0" smtClean="0">
                <a:solidFill>
                  <a:srgbClr val="0000FF"/>
                </a:solidFill>
              </a:rPr>
              <a:t>Metales alcalinos</a:t>
            </a:r>
            <a:endParaRPr lang="es-ES" sz="2400" b="1" dirty="0">
              <a:solidFill>
                <a:srgbClr val="0000FF"/>
              </a:solidFill>
            </a:endParaRPr>
          </a:p>
        </p:txBody>
      </p:sp>
    </p:spTree>
    <p:extLst>
      <p:ext uri="{BB962C8B-B14F-4D97-AF65-F5344CB8AC3E}">
        <p14:creationId xmlns:p14="http://schemas.microsoft.com/office/powerpoint/2010/main" xmlns="" val="294789174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cstate="print"/>
          <a:srcRect/>
          <a:stretch>
            <a:fillRect/>
          </a:stretch>
        </p:blipFill>
        <p:spPr bwMode="auto">
          <a:xfrm>
            <a:off x="1187624" y="1412776"/>
            <a:ext cx="7344816" cy="4104456"/>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23529" y="1556792"/>
            <a:ext cx="8358466" cy="504056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Rectangle 5"/>
          <p:cNvSpPr>
            <a:spLocks noChangeArrowheads="1"/>
          </p:cNvSpPr>
          <p:nvPr/>
        </p:nvSpPr>
        <p:spPr bwMode="auto">
          <a:xfrm>
            <a:off x="28620" y="309333"/>
            <a:ext cx="8713787" cy="576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gn="ctr" eaLnBrk="0" hangingPunct="0">
              <a:lnSpc>
                <a:spcPct val="90000"/>
              </a:lnSpc>
              <a:spcBef>
                <a:spcPct val="20000"/>
              </a:spcBef>
              <a:buClr>
                <a:schemeClr val="folHlink"/>
              </a:buClr>
              <a:buSzPct val="65000"/>
              <a:buFont typeface="Wingdings" pitchFamily="2" charset="2"/>
              <a:buNone/>
            </a:pPr>
            <a:r>
              <a:rPr lang="es-AR" sz="2400" b="1" dirty="0" smtClean="0">
                <a:solidFill>
                  <a:srgbClr val="0000FF"/>
                </a:solidFill>
              </a:rPr>
              <a:t>Propiedades físicas de los metales alcalinos</a:t>
            </a:r>
            <a:endParaRPr lang="es-ES" sz="2400" b="1" dirty="0">
              <a:solidFill>
                <a:srgbClr val="0000FF"/>
              </a:solidFill>
            </a:endParaRPr>
          </a:p>
        </p:txBody>
      </p:sp>
    </p:spTree>
    <p:extLst>
      <p:ext uri="{BB962C8B-B14F-4D97-AF65-F5344CB8AC3E}">
        <p14:creationId xmlns:p14="http://schemas.microsoft.com/office/powerpoint/2010/main" xmlns="" val="25923331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p:cNvSpPr>
            <a:spLocks noChangeArrowheads="1"/>
          </p:cNvSpPr>
          <p:nvPr/>
        </p:nvSpPr>
        <p:spPr bwMode="auto">
          <a:xfrm>
            <a:off x="28620" y="309333"/>
            <a:ext cx="8713787" cy="576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gn="ctr" eaLnBrk="0" hangingPunct="0">
              <a:lnSpc>
                <a:spcPct val="90000"/>
              </a:lnSpc>
              <a:spcBef>
                <a:spcPct val="20000"/>
              </a:spcBef>
              <a:buClr>
                <a:schemeClr val="folHlink"/>
              </a:buClr>
              <a:buSzPct val="65000"/>
              <a:buFont typeface="Wingdings" pitchFamily="2" charset="2"/>
              <a:buNone/>
            </a:pPr>
            <a:r>
              <a:rPr lang="es-AR" sz="2400" b="1" dirty="0" smtClean="0">
                <a:solidFill>
                  <a:srgbClr val="0000FF"/>
                </a:solidFill>
              </a:rPr>
              <a:t>Metales </a:t>
            </a:r>
            <a:r>
              <a:rPr lang="es-AR" sz="2400" b="1" dirty="0" err="1" smtClean="0">
                <a:solidFill>
                  <a:srgbClr val="0000FF"/>
                </a:solidFill>
              </a:rPr>
              <a:t>alcalinoterreo</a:t>
            </a:r>
            <a:endParaRPr lang="es-ES" sz="2400" b="1" dirty="0">
              <a:solidFill>
                <a:srgbClr val="0000FF"/>
              </a:solidFill>
            </a:endParaRPr>
          </a:p>
        </p:txBody>
      </p:sp>
      <p:pic>
        <p:nvPicPr>
          <p:cNvPr id="10243"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11560" y="1268760"/>
            <a:ext cx="7560840" cy="478133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130367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cstate="print"/>
          <a:srcRect/>
          <a:stretch>
            <a:fillRect/>
          </a:stretch>
        </p:blipFill>
        <p:spPr bwMode="auto">
          <a:xfrm>
            <a:off x="611560" y="548680"/>
            <a:ext cx="7762875" cy="2800350"/>
          </a:xfrm>
          <a:prstGeom prst="rect">
            <a:avLst/>
          </a:prstGeom>
          <a:noFill/>
          <a:ln w="9525">
            <a:noFill/>
            <a:miter lim="800000"/>
            <a:headEnd/>
            <a:tailEnd/>
          </a:ln>
        </p:spPr>
      </p:pic>
      <p:pic>
        <p:nvPicPr>
          <p:cNvPr id="46083" name="Picture 3"/>
          <p:cNvPicPr>
            <a:picLocks noChangeAspect="1" noChangeArrowheads="1"/>
          </p:cNvPicPr>
          <p:nvPr/>
        </p:nvPicPr>
        <p:blipFill>
          <a:blip r:embed="rId3" cstate="print"/>
          <a:srcRect/>
          <a:stretch>
            <a:fillRect/>
          </a:stretch>
        </p:blipFill>
        <p:spPr bwMode="auto">
          <a:xfrm>
            <a:off x="395536" y="3717032"/>
            <a:ext cx="4286250" cy="2714625"/>
          </a:xfrm>
          <a:prstGeom prst="rect">
            <a:avLst/>
          </a:prstGeom>
          <a:noFill/>
          <a:ln w="9525">
            <a:noFill/>
            <a:miter lim="800000"/>
            <a:headEnd/>
            <a:tailEnd/>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95536" y="1700808"/>
            <a:ext cx="8352928" cy="468052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Rectangle 5"/>
          <p:cNvSpPr>
            <a:spLocks noChangeArrowheads="1"/>
          </p:cNvSpPr>
          <p:nvPr/>
        </p:nvSpPr>
        <p:spPr bwMode="auto">
          <a:xfrm>
            <a:off x="28620" y="309333"/>
            <a:ext cx="8713787" cy="576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gn="ctr" eaLnBrk="0" hangingPunct="0">
              <a:lnSpc>
                <a:spcPct val="90000"/>
              </a:lnSpc>
              <a:spcBef>
                <a:spcPct val="20000"/>
              </a:spcBef>
              <a:buClr>
                <a:schemeClr val="folHlink"/>
              </a:buClr>
              <a:buSzPct val="65000"/>
              <a:buFont typeface="Wingdings" pitchFamily="2" charset="2"/>
              <a:buNone/>
            </a:pPr>
            <a:r>
              <a:rPr lang="es-AR" sz="2400" b="1" dirty="0" smtClean="0">
                <a:solidFill>
                  <a:srgbClr val="0000FF"/>
                </a:solidFill>
              </a:rPr>
              <a:t>Propiedades físicas de los metales </a:t>
            </a:r>
            <a:r>
              <a:rPr lang="es-AR" sz="2400" b="1" dirty="0" err="1" smtClean="0">
                <a:solidFill>
                  <a:srgbClr val="0000FF"/>
                </a:solidFill>
              </a:rPr>
              <a:t>alcalinoterreo</a:t>
            </a:r>
            <a:endParaRPr lang="es-ES" sz="2400" b="1" dirty="0">
              <a:solidFill>
                <a:srgbClr val="0000FF"/>
              </a:solidFill>
            </a:endParaRPr>
          </a:p>
        </p:txBody>
      </p:sp>
    </p:spTree>
    <p:extLst>
      <p:ext uri="{BB962C8B-B14F-4D97-AF65-F5344CB8AC3E}">
        <p14:creationId xmlns:p14="http://schemas.microsoft.com/office/powerpoint/2010/main" xmlns="" val="367113244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39552" y="1844824"/>
            <a:ext cx="7704856" cy="432395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Rectangle 5"/>
          <p:cNvSpPr>
            <a:spLocks noChangeArrowheads="1"/>
          </p:cNvSpPr>
          <p:nvPr/>
        </p:nvSpPr>
        <p:spPr bwMode="auto">
          <a:xfrm>
            <a:off x="28620" y="309333"/>
            <a:ext cx="8713787" cy="576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gn="ctr" eaLnBrk="0" hangingPunct="0">
              <a:lnSpc>
                <a:spcPct val="90000"/>
              </a:lnSpc>
              <a:spcBef>
                <a:spcPct val="20000"/>
              </a:spcBef>
              <a:buClr>
                <a:schemeClr val="folHlink"/>
              </a:buClr>
              <a:buSzPct val="65000"/>
              <a:buFont typeface="Wingdings" pitchFamily="2" charset="2"/>
              <a:buNone/>
            </a:pPr>
            <a:r>
              <a:rPr lang="es-AR" sz="2400" b="1" dirty="0" smtClean="0">
                <a:solidFill>
                  <a:srgbClr val="0000FF"/>
                </a:solidFill>
              </a:rPr>
              <a:t>Propiedades de los metales de transición</a:t>
            </a:r>
            <a:endParaRPr lang="es-ES" sz="2400" b="1" dirty="0">
              <a:solidFill>
                <a:srgbClr val="0000FF"/>
              </a:solidFill>
            </a:endParaRPr>
          </a:p>
        </p:txBody>
      </p:sp>
    </p:spTree>
    <p:extLst>
      <p:ext uri="{BB962C8B-B14F-4D97-AF65-F5344CB8AC3E}">
        <p14:creationId xmlns:p14="http://schemas.microsoft.com/office/powerpoint/2010/main" xmlns="" val="370768830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83567" y="1700808"/>
            <a:ext cx="7775293" cy="446449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Rectangle 5"/>
          <p:cNvSpPr>
            <a:spLocks noChangeArrowheads="1"/>
          </p:cNvSpPr>
          <p:nvPr/>
        </p:nvSpPr>
        <p:spPr bwMode="auto">
          <a:xfrm>
            <a:off x="28620" y="309333"/>
            <a:ext cx="8713787" cy="576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gn="ctr" eaLnBrk="0" hangingPunct="0">
              <a:lnSpc>
                <a:spcPct val="90000"/>
              </a:lnSpc>
              <a:spcBef>
                <a:spcPct val="20000"/>
              </a:spcBef>
              <a:buClr>
                <a:schemeClr val="folHlink"/>
              </a:buClr>
              <a:buSzPct val="65000"/>
              <a:buFont typeface="Wingdings" pitchFamily="2" charset="2"/>
              <a:buNone/>
            </a:pPr>
            <a:r>
              <a:rPr lang="es-AR" sz="2400" b="1" dirty="0" smtClean="0">
                <a:solidFill>
                  <a:srgbClr val="0000FF"/>
                </a:solidFill>
              </a:rPr>
              <a:t>Gases nobles</a:t>
            </a:r>
            <a:endParaRPr lang="es-ES" sz="2400" b="1" dirty="0">
              <a:solidFill>
                <a:srgbClr val="0000FF"/>
              </a:solidFill>
            </a:endParaRPr>
          </a:p>
        </p:txBody>
      </p:sp>
    </p:spTree>
    <p:extLst>
      <p:ext uri="{BB962C8B-B14F-4D97-AF65-F5344CB8AC3E}">
        <p14:creationId xmlns:p14="http://schemas.microsoft.com/office/powerpoint/2010/main" xmlns="" val="391026492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91191" y="885595"/>
            <a:ext cx="7848872" cy="475433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Rectangle 5"/>
          <p:cNvSpPr>
            <a:spLocks noChangeArrowheads="1"/>
          </p:cNvSpPr>
          <p:nvPr/>
        </p:nvSpPr>
        <p:spPr bwMode="auto">
          <a:xfrm>
            <a:off x="28620" y="309333"/>
            <a:ext cx="8713787" cy="576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gn="ctr" eaLnBrk="0" hangingPunct="0">
              <a:lnSpc>
                <a:spcPct val="90000"/>
              </a:lnSpc>
              <a:spcBef>
                <a:spcPct val="20000"/>
              </a:spcBef>
              <a:buClr>
                <a:schemeClr val="folHlink"/>
              </a:buClr>
              <a:buSzPct val="65000"/>
              <a:buFont typeface="Wingdings" pitchFamily="2" charset="2"/>
              <a:buNone/>
            </a:pPr>
            <a:r>
              <a:rPr lang="es-AR" sz="2400" b="1" dirty="0" smtClean="0">
                <a:solidFill>
                  <a:srgbClr val="0000FF"/>
                </a:solidFill>
              </a:rPr>
              <a:t>Halógenos</a:t>
            </a:r>
          </a:p>
          <a:p>
            <a:pPr marL="342900" indent="-342900" algn="ctr" eaLnBrk="0" hangingPunct="0">
              <a:lnSpc>
                <a:spcPct val="90000"/>
              </a:lnSpc>
              <a:spcBef>
                <a:spcPct val="20000"/>
              </a:spcBef>
              <a:buClr>
                <a:schemeClr val="folHlink"/>
              </a:buClr>
              <a:buSzPct val="65000"/>
              <a:buFont typeface="Wingdings" pitchFamily="2" charset="2"/>
              <a:buNone/>
            </a:pPr>
            <a:endParaRPr lang="es-ES" sz="2400" b="1" dirty="0">
              <a:solidFill>
                <a:srgbClr val="0000FF"/>
              </a:solidFill>
            </a:endParaRPr>
          </a:p>
        </p:txBody>
      </p:sp>
    </p:spTree>
    <p:extLst>
      <p:ext uri="{BB962C8B-B14F-4D97-AF65-F5344CB8AC3E}">
        <p14:creationId xmlns:p14="http://schemas.microsoft.com/office/powerpoint/2010/main" xmlns="" val="368723008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95536" y="980728"/>
            <a:ext cx="5514975" cy="19240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Rectangle 5"/>
          <p:cNvSpPr>
            <a:spLocks noChangeArrowheads="1"/>
          </p:cNvSpPr>
          <p:nvPr/>
        </p:nvSpPr>
        <p:spPr bwMode="auto">
          <a:xfrm>
            <a:off x="28620" y="309333"/>
            <a:ext cx="8713787" cy="576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gn="ctr" eaLnBrk="0" hangingPunct="0">
              <a:lnSpc>
                <a:spcPct val="90000"/>
              </a:lnSpc>
              <a:spcBef>
                <a:spcPct val="20000"/>
              </a:spcBef>
              <a:buClr>
                <a:schemeClr val="folHlink"/>
              </a:buClr>
              <a:buSzPct val="65000"/>
              <a:buFont typeface="Wingdings" pitchFamily="2" charset="2"/>
              <a:buNone/>
            </a:pPr>
            <a:r>
              <a:rPr lang="es-AR" sz="2400" b="1" dirty="0" smtClean="0">
                <a:solidFill>
                  <a:srgbClr val="0000FF"/>
                </a:solidFill>
              </a:rPr>
              <a:t>Familia del oxígeno</a:t>
            </a:r>
          </a:p>
          <a:p>
            <a:pPr marL="342900" indent="-342900" algn="ctr" eaLnBrk="0" hangingPunct="0">
              <a:lnSpc>
                <a:spcPct val="90000"/>
              </a:lnSpc>
              <a:spcBef>
                <a:spcPct val="20000"/>
              </a:spcBef>
              <a:buClr>
                <a:schemeClr val="folHlink"/>
              </a:buClr>
              <a:buSzPct val="65000"/>
              <a:buFont typeface="Wingdings" pitchFamily="2" charset="2"/>
              <a:buNone/>
            </a:pPr>
            <a:endParaRPr lang="es-ES" sz="2400" b="1" dirty="0">
              <a:solidFill>
                <a:srgbClr val="0000FF"/>
              </a:solidFill>
            </a:endParaRPr>
          </a:p>
        </p:txBody>
      </p:sp>
      <p:pic>
        <p:nvPicPr>
          <p:cNvPr id="15363"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95536" y="4077072"/>
            <a:ext cx="5715000" cy="25431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Rectangle 5"/>
          <p:cNvSpPr>
            <a:spLocks noChangeArrowheads="1"/>
          </p:cNvSpPr>
          <p:nvPr/>
        </p:nvSpPr>
        <p:spPr bwMode="auto">
          <a:xfrm>
            <a:off x="45999" y="3140968"/>
            <a:ext cx="8713787" cy="576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gn="ctr" eaLnBrk="0" hangingPunct="0">
              <a:lnSpc>
                <a:spcPct val="90000"/>
              </a:lnSpc>
              <a:spcBef>
                <a:spcPct val="20000"/>
              </a:spcBef>
              <a:buClr>
                <a:schemeClr val="folHlink"/>
              </a:buClr>
              <a:buSzPct val="65000"/>
              <a:buFont typeface="Wingdings" pitchFamily="2" charset="2"/>
              <a:buNone/>
            </a:pPr>
            <a:r>
              <a:rPr lang="es-AR" sz="2400" b="1" dirty="0" smtClean="0">
                <a:solidFill>
                  <a:srgbClr val="0000FF"/>
                </a:solidFill>
              </a:rPr>
              <a:t>Familia del nitrógeno</a:t>
            </a:r>
          </a:p>
          <a:p>
            <a:pPr marL="342900" indent="-342900" algn="ctr" eaLnBrk="0" hangingPunct="0">
              <a:lnSpc>
                <a:spcPct val="90000"/>
              </a:lnSpc>
              <a:spcBef>
                <a:spcPct val="20000"/>
              </a:spcBef>
              <a:buClr>
                <a:schemeClr val="folHlink"/>
              </a:buClr>
              <a:buSzPct val="65000"/>
              <a:buFont typeface="Wingdings" pitchFamily="2" charset="2"/>
              <a:buNone/>
            </a:pPr>
            <a:endParaRPr lang="es-ES" sz="2400" b="1" dirty="0">
              <a:solidFill>
                <a:srgbClr val="0000FF"/>
              </a:solidFill>
            </a:endParaRPr>
          </a:p>
        </p:txBody>
      </p:sp>
    </p:spTree>
    <p:extLst>
      <p:ext uri="{BB962C8B-B14F-4D97-AF65-F5344CB8AC3E}">
        <p14:creationId xmlns:p14="http://schemas.microsoft.com/office/powerpoint/2010/main" xmlns="" val="22146794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457200" y="188913"/>
            <a:ext cx="8229600" cy="1371600"/>
          </a:xfrm>
          <a:noFill/>
          <a:extLst>
            <a:ext uri="{909E8E84-426E-40DD-AFC4-6F175D3DCCD1}">
              <a14:hiddenFill xmlns:a14="http://schemas.microsoft.com/office/drawing/2010/main" xmlns="">
                <a:solidFill>
                  <a:srgbClr val="FFFFFF"/>
                </a:solidFill>
              </a14:hiddenFill>
            </a:ext>
          </a:extLst>
        </p:spPr>
        <p:txBody>
          <a:bodyPr>
            <a:normAutofit/>
          </a:bodyPr>
          <a:lstStyle/>
          <a:p>
            <a:r>
              <a:rPr lang="es-ES" sz="3200" dirty="0" smtClean="0">
                <a:solidFill>
                  <a:srgbClr val="FF0000"/>
                </a:solidFill>
                <a:effectLst/>
              </a:rPr>
              <a:t>Estructura de la Tabla Periódica</a:t>
            </a:r>
          </a:p>
        </p:txBody>
      </p:sp>
      <p:pic>
        <p:nvPicPr>
          <p:cNvPr id="55299"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39750" y="1571625"/>
            <a:ext cx="7920038" cy="5056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46524361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7544" y="1628800"/>
            <a:ext cx="7849101" cy="417646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Rectangle 5"/>
          <p:cNvSpPr>
            <a:spLocks noChangeArrowheads="1"/>
          </p:cNvSpPr>
          <p:nvPr/>
        </p:nvSpPr>
        <p:spPr bwMode="auto">
          <a:xfrm>
            <a:off x="179512" y="692696"/>
            <a:ext cx="8713787" cy="576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gn="ctr" eaLnBrk="0" hangingPunct="0">
              <a:lnSpc>
                <a:spcPct val="90000"/>
              </a:lnSpc>
              <a:spcBef>
                <a:spcPct val="20000"/>
              </a:spcBef>
              <a:buClr>
                <a:schemeClr val="folHlink"/>
              </a:buClr>
              <a:buSzPct val="65000"/>
              <a:buFont typeface="Wingdings" pitchFamily="2" charset="2"/>
              <a:buNone/>
            </a:pPr>
            <a:r>
              <a:rPr lang="es-AR" sz="2400" b="1" dirty="0" smtClean="0">
                <a:solidFill>
                  <a:srgbClr val="0000FF"/>
                </a:solidFill>
              </a:rPr>
              <a:t>Familia del carbono</a:t>
            </a:r>
            <a:endParaRPr lang="es-ES" sz="2400" b="1" dirty="0">
              <a:solidFill>
                <a:srgbClr val="0000FF"/>
              </a:solidFill>
            </a:endParaRPr>
          </a:p>
        </p:txBody>
      </p:sp>
    </p:spTree>
    <p:extLst>
      <p:ext uri="{BB962C8B-B14F-4D97-AF65-F5344CB8AC3E}">
        <p14:creationId xmlns:p14="http://schemas.microsoft.com/office/powerpoint/2010/main" xmlns="" val="293912975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2" cstate="print"/>
          <a:srcRect/>
          <a:stretch>
            <a:fillRect/>
          </a:stretch>
        </p:blipFill>
        <p:spPr bwMode="auto">
          <a:xfrm>
            <a:off x="899591" y="1772816"/>
            <a:ext cx="7388647" cy="1440160"/>
          </a:xfrm>
          <a:prstGeom prst="rect">
            <a:avLst/>
          </a:prstGeom>
          <a:noFill/>
          <a:ln w="9525">
            <a:noFill/>
            <a:miter lim="800000"/>
            <a:headEnd/>
            <a:tailEnd/>
          </a:ln>
        </p:spPr>
      </p:pic>
      <p:pic>
        <p:nvPicPr>
          <p:cNvPr id="55299" name="Picture 3"/>
          <p:cNvPicPr>
            <a:picLocks noChangeAspect="1" noChangeArrowheads="1"/>
          </p:cNvPicPr>
          <p:nvPr/>
        </p:nvPicPr>
        <p:blipFill>
          <a:blip r:embed="rId3" cstate="print"/>
          <a:srcRect/>
          <a:stretch>
            <a:fillRect/>
          </a:stretch>
        </p:blipFill>
        <p:spPr bwMode="auto">
          <a:xfrm>
            <a:off x="5076056" y="4653136"/>
            <a:ext cx="3210902" cy="648072"/>
          </a:xfrm>
          <a:prstGeom prst="rect">
            <a:avLst/>
          </a:prstGeom>
          <a:noFill/>
          <a:ln w="9525">
            <a:noFill/>
            <a:miter lim="800000"/>
            <a:headEnd/>
            <a:tailEnd/>
          </a:ln>
        </p:spPr>
      </p:pic>
      <p:pic>
        <p:nvPicPr>
          <p:cNvPr id="4" name="Picture 5" descr="Resultado de imagen para muneco pensando"/>
          <p:cNvPicPr>
            <a:picLocks noChangeAspect="1" noChangeArrowheads="1"/>
          </p:cNvPicPr>
          <p:nvPr/>
        </p:nvPicPr>
        <p:blipFill>
          <a:blip r:embed="rId4" cstate="print"/>
          <a:srcRect/>
          <a:stretch>
            <a:fillRect/>
          </a:stretch>
        </p:blipFill>
        <p:spPr bwMode="auto">
          <a:xfrm>
            <a:off x="323528" y="0"/>
            <a:ext cx="933870" cy="1268760"/>
          </a:xfrm>
          <a:prstGeom prst="rect">
            <a:avLst/>
          </a:prstGeom>
          <a:noFill/>
        </p:spPr>
      </p:pic>
      <p:sp>
        <p:nvSpPr>
          <p:cNvPr id="5" name="4 Rectángulo"/>
          <p:cNvSpPr/>
          <p:nvPr/>
        </p:nvSpPr>
        <p:spPr>
          <a:xfrm>
            <a:off x="3851920" y="548680"/>
            <a:ext cx="1567801" cy="523220"/>
          </a:xfrm>
          <a:prstGeom prst="rect">
            <a:avLst/>
          </a:prstGeom>
        </p:spPr>
        <p:txBody>
          <a:bodyPr wrap="none">
            <a:spAutoFit/>
          </a:bodyPr>
          <a:lstStyle/>
          <a:p>
            <a:pPr marL="342900" lvl="0" indent="-342900" algn="ctr">
              <a:spcBef>
                <a:spcPct val="20000"/>
              </a:spcBef>
              <a:defRPr/>
            </a:pPr>
            <a:r>
              <a:rPr lang="es-PE" sz="2800" b="1" dirty="0" smtClean="0">
                <a:solidFill>
                  <a:srgbClr val="FF0000"/>
                </a:solidFill>
              </a:rPr>
              <a:t>Ejercicios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299"/>
                                        </p:tgtEl>
                                        <p:attrNameLst>
                                          <p:attrName>style.visibility</p:attrName>
                                        </p:attrNameLst>
                                      </p:cBhvr>
                                      <p:to>
                                        <p:strVal val="visible"/>
                                      </p:to>
                                    </p:set>
                                    <p:animEffect transition="in" filter="fade">
                                      <p:cBhvr>
                                        <p:cTn id="7" dur="2000"/>
                                        <p:tgtEl>
                                          <p:spTgt spid="55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Resultado de imagen para muneco pensando"/>
          <p:cNvPicPr>
            <a:picLocks noChangeAspect="1" noChangeArrowheads="1"/>
          </p:cNvPicPr>
          <p:nvPr/>
        </p:nvPicPr>
        <p:blipFill>
          <a:blip r:embed="rId2" cstate="print"/>
          <a:srcRect/>
          <a:stretch>
            <a:fillRect/>
          </a:stretch>
        </p:blipFill>
        <p:spPr bwMode="auto">
          <a:xfrm>
            <a:off x="0" y="0"/>
            <a:ext cx="933870" cy="1268760"/>
          </a:xfrm>
          <a:prstGeom prst="rect">
            <a:avLst/>
          </a:prstGeom>
          <a:noFill/>
        </p:spPr>
      </p:pic>
      <p:sp>
        <p:nvSpPr>
          <p:cNvPr id="3" name="2 Rectángulo"/>
          <p:cNvSpPr/>
          <p:nvPr/>
        </p:nvSpPr>
        <p:spPr>
          <a:xfrm>
            <a:off x="3851920" y="548680"/>
            <a:ext cx="1567801" cy="523220"/>
          </a:xfrm>
          <a:prstGeom prst="rect">
            <a:avLst/>
          </a:prstGeom>
        </p:spPr>
        <p:txBody>
          <a:bodyPr wrap="none">
            <a:spAutoFit/>
          </a:bodyPr>
          <a:lstStyle/>
          <a:p>
            <a:pPr marL="342900" lvl="0" indent="-342900" algn="ctr">
              <a:spcBef>
                <a:spcPct val="20000"/>
              </a:spcBef>
              <a:defRPr/>
            </a:pPr>
            <a:r>
              <a:rPr lang="es-PE" sz="2800" b="1" dirty="0" smtClean="0">
                <a:solidFill>
                  <a:srgbClr val="FF0000"/>
                </a:solidFill>
              </a:rPr>
              <a:t>Ejercicios</a:t>
            </a:r>
          </a:p>
        </p:txBody>
      </p:sp>
      <p:pic>
        <p:nvPicPr>
          <p:cNvPr id="47106" name="Picture 2"/>
          <p:cNvPicPr>
            <a:picLocks noChangeAspect="1" noChangeArrowheads="1"/>
          </p:cNvPicPr>
          <p:nvPr/>
        </p:nvPicPr>
        <p:blipFill>
          <a:blip r:embed="rId3" cstate="print"/>
          <a:srcRect/>
          <a:stretch>
            <a:fillRect/>
          </a:stretch>
        </p:blipFill>
        <p:spPr bwMode="auto">
          <a:xfrm>
            <a:off x="899592" y="1196752"/>
            <a:ext cx="7416824" cy="2592288"/>
          </a:xfrm>
          <a:prstGeom prst="rect">
            <a:avLst/>
          </a:prstGeom>
          <a:noFill/>
          <a:ln w="9525">
            <a:noFill/>
            <a:miter lim="800000"/>
            <a:headEnd/>
            <a:tailEnd/>
          </a:ln>
        </p:spPr>
      </p:pic>
      <p:pic>
        <p:nvPicPr>
          <p:cNvPr id="47107" name="Picture 3"/>
          <p:cNvPicPr>
            <a:picLocks noChangeAspect="1" noChangeArrowheads="1"/>
          </p:cNvPicPr>
          <p:nvPr/>
        </p:nvPicPr>
        <p:blipFill>
          <a:blip r:embed="rId4" cstate="print"/>
          <a:srcRect/>
          <a:stretch>
            <a:fillRect/>
          </a:stretch>
        </p:blipFill>
        <p:spPr bwMode="auto">
          <a:xfrm>
            <a:off x="1475656" y="3933056"/>
            <a:ext cx="5904656" cy="1806558"/>
          </a:xfrm>
          <a:prstGeom prst="rect">
            <a:avLst/>
          </a:prstGeom>
          <a:noFill/>
          <a:ln w="9525">
            <a:noFill/>
            <a:miter lim="800000"/>
            <a:headEnd/>
            <a:tailEnd/>
          </a:ln>
        </p:spPr>
      </p:pic>
      <p:pic>
        <p:nvPicPr>
          <p:cNvPr id="47108" name="Picture 4"/>
          <p:cNvPicPr>
            <a:picLocks noChangeAspect="1" noChangeArrowheads="1"/>
          </p:cNvPicPr>
          <p:nvPr/>
        </p:nvPicPr>
        <p:blipFill>
          <a:blip r:embed="rId5" cstate="print"/>
          <a:srcRect/>
          <a:stretch>
            <a:fillRect/>
          </a:stretch>
        </p:blipFill>
        <p:spPr bwMode="auto">
          <a:xfrm>
            <a:off x="1547664" y="5589240"/>
            <a:ext cx="6396498" cy="829816"/>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7107"/>
                                        </p:tgtEl>
                                        <p:attrNameLst>
                                          <p:attrName>style.visibility</p:attrName>
                                        </p:attrNameLst>
                                      </p:cBhvr>
                                      <p:to>
                                        <p:strVal val="visible"/>
                                      </p:to>
                                    </p:set>
                                    <p:animEffect transition="in" filter="wipe(down)">
                                      <p:cBhvr>
                                        <p:cTn id="7" dur="500"/>
                                        <p:tgtEl>
                                          <p:spTgt spid="4710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7108"/>
                                        </p:tgtEl>
                                        <p:attrNameLst>
                                          <p:attrName>style.visibility</p:attrName>
                                        </p:attrNameLst>
                                      </p:cBhvr>
                                      <p:to>
                                        <p:strVal val="visible"/>
                                      </p:to>
                                    </p:set>
                                    <p:animEffect transition="in" filter="wipe(down)">
                                      <p:cBhvr>
                                        <p:cTn id="12" dur="500"/>
                                        <p:tgtEl>
                                          <p:spTgt spid="47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Resultado de imagen para muneco pensando"/>
          <p:cNvPicPr>
            <a:picLocks noChangeAspect="1" noChangeArrowheads="1"/>
          </p:cNvPicPr>
          <p:nvPr/>
        </p:nvPicPr>
        <p:blipFill>
          <a:blip r:embed="rId2" cstate="print"/>
          <a:srcRect/>
          <a:stretch>
            <a:fillRect/>
          </a:stretch>
        </p:blipFill>
        <p:spPr bwMode="auto">
          <a:xfrm>
            <a:off x="0" y="0"/>
            <a:ext cx="933870" cy="1268760"/>
          </a:xfrm>
          <a:prstGeom prst="rect">
            <a:avLst/>
          </a:prstGeom>
          <a:noFill/>
        </p:spPr>
      </p:pic>
      <p:sp>
        <p:nvSpPr>
          <p:cNvPr id="3" name="2 Rectángulo"/>
          <p:cNvSpPr/>
          <p:nvPr/>
        </p:nvSpPr>
        <p:spPr>
          <a:xfrm>
            <a:off x="3851920" y="548680"/>
            <a:ext cx="1567801" cy="523220"/>
          </a:xfrm>
          <a:prstGeom prst="rect">
            <a:avLst/>
          </a:prstGeom>
        </p:spPr>
        <p:txBody>
          <a:bodyPr wrap="none">
            <a:spAutoFit/>
          </a:bodyPr>
          <a:lstStyle/>
          <a:p>
            <a:pPr marL="342900" lvl="0" indent="-342900" algn="ctr">
              <a:spcBef>
                <a:spcPct val="20000"/>
              </a:spcBef>
              <a:defRPr/>
            </a:pPr>
            <a:r>
              <a:rPr lang="es-PE" sz="2800" b="1" dirty="0" smtClean="0">
                <a:solidFill>
                  <a:srgbClr val="FF0000"/>
                </a:solidFill>
              </a:rPr>
              <a:t>Ejercicios</a:t>
            </a:r>
          </a:p>
        </p:txBody>
      </p:sp>
      <p:pic>
        <p:nvPicPr>
          <p:cNvPr id="56322" name="Picture 2"/>
          <p:cNvPicPr>
            <a:picLocks noChangeAspect="1" noChangeArrowheads="1"/>
          </p:cNvPicPr>
          <p:nvPr/>
        </p:nvPicPr>
        <p:blipFill>
          <a:blip r:embed="rId3" cstate="print"/>
          <a:srcRect/>
          <a:stretch>
            <a:fillRect/>
          </a:stretch>
        </p:blipFill>
        <p:spPr bwMode="auto">
          <a:xfrm>
            <a:off x="1691680" y="1340768"/>
            <a:ext cx="5904656" cy="2784582"/>
          </a:xfrm>
          <a:prstGeom prst="rect">
            <a:avLst/>
          </a:prstGeom>
          <a:noFill/>
          <a:ln w="9525">
            <a:noFill/>
            <a:miter lim="800000"/>
            <a:headEnd/>
            <a:tailEnd/>
          </a:ln>
        </p:spPr>
      </p:pic>
      <p:pic>
        <p:nvPicPr>
          <p:cNvPr id="56323" name="Picture 3"/>
          <p:cNvPicPr>
            <a:picLocks noChangeAspect="1" noChangeArrowheads="1"/>
          </p:cNvPicPr>
          <p:nvPr/>
        </p:nvPicPr>
        <p:blipFill>
          <a:blip r:embed="rId4" cstate="print"/>
          <a:srcRect/>
          <a:stretch>
            <a:fillRect/>
          </a:stretch>
        </p:blipFill>
        <p:spPr bwMode="auto">
          <a:xfrm>
            <a:off x="1259632" y="4437112"/>
            <a:ext cx="7233320" cy="172819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323"/>
                                        </p:tgtEl>
                                        <p:attrNameLst>
                                          <p:attrName>style.visibility</p:attrName>
                                        </p:attrNameLst>
                                      </p:cBhvr>
                                      <p:to>
                                        <p:strVal val="visible"/>
                                      </p:to>
                                    </p:set>
                                    <p:animEffect transition="in" filter="fade">
                                      <p:cBhvr>
                                        <p:cTn id="7" dur="2000"/>
                                        <p:tgtEl>
                                          <p:spTgt spid="56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755576" y="1196752"/>
            <a:ext cx="7920880" cy="1754326"/>
          </a:xfrm>
          <a:prstGeom prst="rect">
            <a:avLst/>
          </a:prstGeom>
        </p:spPr>
        <p:txBody>
          <a:bodyPr wrap="square">
            <a:spAutoFit/>
          </a:bodyPr>
          <a:lstStyle/>
          <a:p>
            <a:pPr algn="just"/>
            <a:r>
              <a:rPr lang="es-PE" dirty="0" smtClean="0"/>
              <a:t>Una forma de estimar la carga efectiva (</a:t>
            </a:r>
            <a:r>
              <a:rPr lang="es-PE" dirty="0" err="1" smtClean="0"/>
              <a:t>Z</a:t>
            </a:r>
            <a:r>
              <a:rPr lang="es-PE" baseline="-25000" dirty="0" err="1" smtClean="0"/>
              <a:t>efect</a:t>
            </a:r>
            <a:r>
              <a:rPr lang="es-PE" dirty="0" smtClean="0"/>
              <a:t>) de un átomo </a:t>
            </a:r>
            <a:r>
              <a:rPr lang="es-PE" dirty="0" err="1" smtClean="0"/>
              <a:t>polielectrónico</a:t>
            </a:r>
            <a:r>
              <a:rPr lang="es-PE" dirty="0" smtClean="0"/>
              <a:t> es utilizar la ecuación I</a:t>
            </a:r>
            <a:r>
              <a:rPr lang="es-PE" baseline="-25000" dirty="0" smtClean="0"/>
              <a:t>1</a:t>
            </a:r>
            <a:r>
              <a:rPr lang="es-PE" dirty="0" smtClean="0"/>
              <a:t> = (1 312 </a:t>
            </a:r>
            <a:r>
              <a:rPr lang="es-PE" dirty="0" err="1" smtClean="0"/>
              <a:t>kJ</a:t>
            </a:r>
            <a:r>
              <a:rPr lang="es-PE" dirty="0" smtClean="0"/>
              <a:t>/mol) (Z</a:t>
            </a:r>
            <a:r>
              <a:rPr lang="es-PE" baseline="30000" dirty="0" smtClean="0"/>
              <a:t>2</a:t>
            </a:r>
            <a:r>
              <a:rPr lang="es-PE" baseline="-25000" dirty="0" smtClean="0"/>
              <a:t>efect</a:t>
            </a:r>
            <a:r>
              <a:rPr lang="es-PE" dirty="0" smtClean="0"/>
              <a:t> /n</a:t>
            </a:r>
            <a:r>
              <a:rPr lang="es-PE" baseline="30000" dirty="0" smtClean="0"/>
              <a:t>2</a:t>
            </a:r>
            <a:r>
              <a:rPr lang="es-PE" dirty="0" smtClean="0"/>
              <a:t>), donde I</a:t>
            </a:r>
            <a:r>
              <a:rPr lang="es-PE" baseline="-25000" dirty="0" smtClean="0"/>
              <a:t>1</a:t>
            </a:r>
            <a:r>
              <a:rPr lang="es-PE" dirty="0" smtClean="0"/>
              <a:t> es la primera energía de ionización y </a:t>
            </a:r>
            <a:r>
              <a:rPr lang="es-PE" b="1" dirty="0" smtClean="0"/>
              <a:t>n</a:t>
            </a:r>
            <a:r>
              <a:rPr lang="es-PE" dirty="0" smtClean="0"/>
              <a:t> es el número cuántico principal del nivel en el que reside el electrón. Utilice esta ecuación para calcular las cargas efectivas de Li, Na y K. También calcule </a:t>
            </a:r>
            <a:r>
              <a:rPr lang="es-PE" dirty="0" err="1" smtClean="0"/>
              <a:t>Z</a:t>
            </a:r>
            <a:r>
              <a:rPr lang="es-PE" baseline="-25000" dirty="0" err="1" smtClean="0"/>
              <a:t>efect</a:t>
            </a:r>
            <a:r>
              <a:rPr lang="es-PE" dirty="0" smtClean="0"/>
              <a:t> /n para cada metal. </a:t>
            </a:r>
            <a:endParaRPr lang="es-PE" dirty="0" smtClean="0"/>
          </a:p>
          <a:p>
            <a:pPr algn="just"/>
            <a:endParaRPr lang="es-PE" dirty="0"/>
          </a:p>
        </p:txBody>
      </p:sp>
      <p:pic>
        <p:nvPicPr>
          <p:cNvPr id="5" name="Picture 5" descr="Resultado de imagen para muneco pensando"/>
          <p:cNvPicPr>
            <a:picLocks noChangeAspect="1" noChangeArrowheads="1"/>
          </p:cNvPicPr>
          <p:nvPr/>
        </p:nvPicPr>
        <p:blipFill>
          <a:blip r:embed="rId2" cstate="print"/>
          <a:srcRect/>
          <a:stretch>
            <a:fillRect/>
          </a:stretch>
        </p:blipFill>
        <p:spPr bwMode="auto">
          <a:xfrm>
            <a:off x="0" y="0"/>
            <a:ext cx="933870" cy="1268760"/>
          </a:xfrm>
          <a:prstGeom prst="rect">
            <a:avLst/>
          </a:prstGeom>
          <a:noFill/>
        </p:spPr>
      </p:pic>
      <p:sp>
        <p:nvSpPr>
          <p:cNvPr id="6" name="5 Rectángulo"/>
          <p:cNvSpPr/>
          <p:nvPr/>
        </p:nvSpPr>
        <p:spPr>
          <a:xfrm>
            <a:off x="3851920" y="548680"/>
            <a:ext cx="1567801" cy="523220"/>
          </a:xfrm>
          <a:prstGeom prst="rect">
            <a:avLst/>
          </a:prstGeom>
        </p:spPr>
        <p:txBody>
          <a:bodyPr wrap="none">
            <a:spAutoFit/>
          </a:bodyPr>
          <a:lstStyle/>
          <a:p>
            <a:pPr marL="342900" lvl="0" indent="-342900" algn="ctr">
              <a:spcBef>
                <a:spcPct val="20000"/>
              </a:spcBef>
              <a:defRPr/>
            </a:pPr>
            <a:r>
              <a:rPr lang="es-PE" sz="2800" b="1" dirty="0" smtClean="0">
                <a:solidFill>
                  <a:srgbClr val="FF0000"/>
                </a:solidFill>
              </a:rPr>
              <a:t>Ejercicios</a:t>
            </a:r>
          </a:p>
        </p:txBody>
      </p:sp>
      <p:pic>
        <p:nvPicPr>
          <p:cNvPr id="45058" name="Picture 2"/>
          <p:cNvPicPr>
            <a:picLocks noChangeAspect="1" noChangeArrowheads="1"/>
          </p:cNvPicPr>
          <p:nvPr/>
        </p:nvPicPr>
        <p:blipFill>
          <a:blip r:embed="rId3" cstate="print"/>
          <a:srcRect/>
          <a:stretch>
            <a:fillRect/>
          </a:stretch>
        </p:blipFill>
        <p:spPr bwMode="auto">
          <a:xfrm>
            <a:off x="2987824" y="2852936"/>
            <a:ext cx="2638029" cy="1800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2" cstate="print"/>
          <a:srcRect/>
          <a:stretch>
            <a:fillRect/>
          </a:stretch>
        </p:blipFill>
        <p:spPr bwMode="auto">
          <a:xfrm>
            <a:off x="1475656" y="4869160"/>
            <a:ext cx="5324475" cy="1543050"/>
          </a:xfrm>
          <a:prstGeom prst="rect">
            <a:avLst/>
          </a:prstGeom>
          <a:noFill/>
          <a:ln w="9525">
            <a:noFill/>
            <a:miter lim="800000"/>
            <a:headEnd/>
            <a:tailEnd/>
          </a:ln>
        </p:spPr>
      </p:pic>
      <p:pic>
        <p:nvPicPr>
          <p:cNvPr id="3" name="Picture 3"/>
          <p:cNvPicPr>
            <a:picLocks noChangeAspect="1" noChangeArrowheads="1"/>
          </p:cNvPicPr>
          <p:nvPr/>
        </p:nvPicPr>
        <p:blipFill>
          <a:blip r:embed="rId3" cstate="print"/>
          <a:srcRect/>
          <a:stretch>
            <a:fillRect/>
          </a:stretch>
        </p:blipFill>
        <p:spPr bwMode="auto">
          <a:xfrm>
            <a:off x="1115616" y="908720"/>
            <a:ext cx="6648450" cy="3705225"/>
          </a:xfrm>
          <a:prstGeom prst="rect">
            <a:avLst/>
          </a:prstGeom>
          <a:noFill/>
          <a:ln w="9525">
            <a:noFill/>
            <a:miter lim="800000"/>
            <a:headEnd/>
            <a:tailEnd/>
          </a:ln>
        </p:spPr>
      </p:pic>
      <p:sp>
        <p:nvSpPr>
          <p:cNvPr id="4" name="3 Rectángulo"/>
          <p:cNvSpPr/>
          <p:nvPr/>
        </p:nvSpPr>
        <p:spPr>
          <a:xfrm>
            <a:off x="395536" y="260648"/>
            <a:ext cx="1451038" cy="523220"/>
          </a:xfrm>
          <a:prstGeom prst="rect">
            <a:avLst/>
          </a:prstGeom>
        </p:spPr>
        <p:txBody>
          <a:bodyPr wrap="none">
            <a:spAutoFit/>
          </a:bodyPr>
          <a:lstStyle/>
          <a:p>
            <a:pPr marL="342900" lvl="0" indent="-342900" algn="ctr">
              <a:spcBef>
                <a:spcPct val="20000"/>
              </a:spcBef>
              <a:defRPr/>
            </a:pPr>
            <a:r>
              <a:rPr lang="es-PE" sz="2800" b="1" dirty="0" smtClean="0">
                <a:solidFill>
                  <a:srgbClr val="FF0000"/>
                </a:solidFill>
              </a:rPr>
              <a:t>Solución</a:t>
            </a:r>
            <a:endParaRPr lang="es-PE" sz="2800" b="1" dirty="0" smtClean="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67544" y="1772816"/>
            <a:ext cx="8229600" cy="3672408"/>
          </a:xfrm>
        </p:spPr>
        <p:txBody>
          <a:bodyPr>
            <a:normAutofit/>
          </a:bodyPr>
          <a:lstStyle/>
          <a:p>
            <a:pPr marL="0" indent="0">
              <a:buNone/>
            </a:pPr>
            <a:r>
              <a:rPr lang="es-PE" sz="1800" dirty="0" smtClean="0"/>
              <a:t>Para calcular la energía de un electrón en un ion hidrogenoide se usa: </a:t>
            </a:r>
          </a:p>
          <a:p>
            <a:pPr marL="0" indent="0">
              <a:buNone/>
            </a:pPr>
            <a:endParaRPr lang="es-PE" sz="1800" dirty="0" smtClean="0"/>
          </a:p>
          <a:p>
            <a:pPr marL="0" indent="0">
              <a:buNone/>
            </a:pPr>
            <a:endParaRPr lang="es-PE" sz="1800" dirty="0" smtClean="0"/>
          </a:p>
          <a:p>
            <a:pPr marL="0" indent="0" algn="just">
              <a:buNone/>
            </a:pPr>
            <a:r>
              <a:rPr lang="es-PE" sz="1800" dirty="0" smtClean="0"/>
              <a:t>Esta ecuación no se aplica a los átomos </a:t>
            </a:r>
            <a:r>
              <a:rPr lang="es-PE" sz="1800" dirty="0" err="1" smtClean="0"/>
              <a:t>polielectrónicos</a:t>
            </a:r>
            <a:r>
              <a:rPr lang="es-PE" sz="1800" dirty="0" smtClean="0"/>
              <a:t>. Una forma de </a:t>
            </a:r>
            <a:r>
              <a:rPr lang="es-PE" sz="1800" dirty="0" err="1" smtClean="0"/>
              <a:t>modicar</a:t>
            </a:r>
            <a:r>
              <a:rPr lang="es-PE" sz="1800" dirty="0" smtClean="0"/>
              <a:t> la ecuación para átomos más complejos es reemplazando </a:t>
            </a:r>
            <a:r>
              <a:rPr lang="es-PE" sz="1800" i="1" dirty="0" smtClean="0"/>
              <a:t>Z por (Z – </a:t>
            </a:r>
            <a:r>
              <a:rPr lang="el-GR" sz="1800" i="1" dirty="0" smtClean="0"/>
              <a:t>σ</a:t>
            </a:r>
            <a:r>
              <a:rPr lang="es-PE" sz="1800" i="1" dirty="0" smtClean="0"/>
              <a:t>), donde Z es el número </a:t>
            </a:r>
            <a:r>
              <a:rPr lang="es-PE" sz="1800" dirty="0" smtClean="0"/>
              <a:t>atómico y </a:t>
            </a:r>
            <a:r>
              <a:rPr lang="el-GR" sz="1800" i="1" dirty="0" smtClean="0"/>
              <a:t>σ </a:t>
            </a:r>
            <a:r>
              <a:rPr lang="es-PE" sz="1800" dirty="0" smtClean="0"/>
              <a:t>es una cantidad positiva </a:t>
            </a:r>
            <a:r>
              <a:rPr lang="es-PE" sz="1800" dirty="0" err="1" smtClean="0"/>
              <a:t>adimensional</a:t>
            </a:r>
            <a:r>
              <a:rPr lang="es-PE" sz="1800" dirty="0" smtClean="0"/>
              <a:t> llamada constante de apantallamiento. Considere el átomo de helio como ejemplo. La importancia física de </a:t>
            </a:r>
            <a:r>
              <a:rPr lang="el-GR" sz="1800" i="1" dirty="0" smtClean="0"/>
              <a:t>σ</a:t>
            </a:r>
            <a:r>
              <a:rPr lang="es-PE" sz="1800" dirty="0" smtClean="0"/>
              <a:t> es que representa la medida del efecto pantalla que ejercen entre sí los dos electrones 1</a:t>
            </a:r>
            <a:r>
              <a:rPr lang="es-PE" sz="1800" i="1" dirty="0" smtClean="0"/>
              <a:t>s. Debido a ello, a la cantidad (Z – </a:t>
            </a:r>
            <a:r>
              <a:rPr lang="el-GR" sz="1800" i="1" dirty="0" smtClean="0"/>
              <a:t>σ</a:t>
            </a:r>
            <a:r>
              <a:rPr lang="es-PE" sz="1800" i="1" dirty="0" smtClean="0"/>
              <a:t> </a:t>
            </a:r>
            <a:r>
              <a:rPr lang="es-PE" sz="1800" dirty="0" smtClean="0"/>
              <a:t>) se le llama,  apropiadamente, “carga nuclear efectiva”. Calcule el valor de </a:t>
            </a:r>
            <a:r>
              <a:rPr lang="el-GR" sz="1800" i="1" dirty="0" smtClean="0"/>
              <a:t>σ</a:t>
            </a:r>
            <a:r>
              <a:rPr lang="es-PE" sz="1800" dirty="0" smtClean="0"/>
              <a:t> si la primera energía de ionización del helio es 3.94 x 10</a:t>
            </a:r>
            <a:r>
              <a:rPr lang="es-PE" sz="1800" baseline="30000" dirty="0" smtClean="0"/>
              <a:t>-18</a:t>
            </a:r>
            <a:r>
              <a:rPr lang="es-PE" sz="1800" dirty="0" smtClean="0"/>
              <a:t> J por átomo. (Para los cálculos ignore el signo negativo de la ecuación dada</a:t>
            </a:r>
            <a:endParaRPr lang="es-PE" sz="1800" dirty="0"/>
          </a:p>
        </p:txBody>
      </p:sp>
      <p:pic>
        <p:nvPicPr>
          <p:cNvPr id="54274" name="Picture 2"/>
          <p:cNvPicPr>
            <a:picLocks noChangeAspect="1" noChangeArrowheads="1"/>
          </p:cNvPicPr>
          <p:nvPr/>
        </p:nvPicPr>
        <p:blipFill>
          <a:blip r:embed="rId2" cstate="print"/>
          <a:srcRect t="26667" b="6666"/>
          <a:stretch>
            <a:fillRect/>
          </a:stretch>
        </p:blipFill>
        <p:spPr bwMode="auto">
          <a:xfrm>
            <a:off x="2339752" y="2132856"/>
            <a:ext cx="3600400" cy="648072"/>
          </a:xfrm>
          <a:prstGeom prst="rect">
            <a:avLst/>
          </a:prstGeom>
          <a:noFill/>
          <a:ln w="9525">
            <a:noFill/>
            <a:miter lim="800000"/>
            <a:headEnd/>
            <a:tailEnd/>
          </a:ln>
        </p:spPr>
      </p:pic>
      <p:pic>
        <p:nvPicPr>
          <p:cNvPr id="9" name="Picture 5" descr="Resultado de imagen para muneco pensando"/>
          <p:cNvPicPr>
            <a:picLocks noChangeAspect="1" noChangeArrowheads="1"/>
          </p:cNvPicPr>
          <p:nvPr/>
        </p:nvPicPr>
        <p:blipFill>
          <a:blip r:embed="rId3" cstate="print"/>
          <a:srcRect/>
          <a:stretch>
            <a:fillRect/>
          </a:stretch>
        </p:blipFill>
        <p:spPr bwMode="auto">
          <a:xfrm>
            <a:off x="467544" y="404664"/>
            <a:ext cx="933870" cy="1368152"/>
          </a:xfrm>
          <a:prstGeom prst="rect">
            <a:avLst/>
          </a:prstGeom>
          <a:noFill/>
        </p:spPr>
      </p:pic>
      <p:sp>
        <p:nvSpPr>
          <p:cNvPr id="10" name="9 Rectángulo"/>
          <p:cNvSpPr/>
          <p:nvPr/>
        </p:nvSpPr>
        <p:spPr>
          <a:xfrm>
            <a:off x="3170702" y="620688"/>
            <a:ext cx="1567801" cy="523220"/>
          </a:xfrm>
          <a:prstGeom prst="rect">
            <a:avLst/>
          </a:prstGeom>
        </p:spPr>
        <p:txBody>
          <a:bodyPr wrap="none">
            <a:spAutoFit/>
          </a:bodyPr>
          <a:lstStyle/>
          <a:p>
            <a:pPr marL="342900" lvl="0" indent="-342900" algn="ctr">
              <a:spcBef>
                <a:spcPct val="20000"/>
              </a:spcBef>
              <a:defRPr/>
            </a:pPr>
            <a:r>
              <a:rPr lang="es-PE" sz="2800" b="1" dirty="0" smtClean="0">
                <a:solidFill>
                  <a:srgbClr val="FF0000"/>
                </a:solidFill>
              </a:rPr>
              <a:t>Ejercicios</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cstate="print"/>
          <a:srcRect/>
          <a:stretch>
            <a:fillRect/>
          </a:stretch>
        </p:blipFill>
        <p:spPr bwMode="auto">
          <a:xfrm>
            <a:off x="971600" y="836712"/>
            <a:ext cx="7272808" cy="5256584"/>
          </a:xfrm>
          <a:prstGeom prst="rect">
            <a:avLst/>
          </a:prstGeom>
          <a:noFill/>
          <a:ln w="9525">
            <a:noFill/>
            <a:miter lim="800000"/>
            <a:headEnd/>
            <a:tailEnd/>
          </a:ln>
        </p:spPr>
      </p:pic>
      <p:sp>
        <p:nvSpPr>
          <p:cNvPr id="3" name="2 Rectángulo"/>
          <p:cNvSpPr/>
          <p:nvPr/>
        </p:nvSpPr>
        <p:spPr>
          <a:xfrm>
            <a:off x="395536" y="260648"/>
            <a:ext cx="1451038" cy="523220"/>
          </a:xfrm>
          <a:prstGeom prst="rect">
            <a:avLst/>
          </a:prstGeom>
        </p:spPr>
        <p:txBody>
          <a:bodyPr wrap="none">
            <a:spAutoFit/>
          </a:bodyPr>
          <a:lstStyle/>
          <a:p>
            <a:pPr marL="342900" lvl="0" indent="-342900" algn="ctr">
              <a:spcBef>
                <a:spcPct val="20000"/>
              </a:spcBef>
              <a:defRPr/>
            </a:pPr>
            <a:r>
              <a:rPr lang="es-PE" sz="2800" b="1" dirty="0" smtClean="0">
                <a:solidFill>
                  <a:srgbClr val="FF0000"/>
                </a:solidFill>
              </a:rPr>
              <a:t>Solución</a:t>
            </a:r>
            <a:endParaRPr lang="es-PE" sz="2800" b="1" dirty="0" smtClean="0">
              <a:solidFill>
                <a:srgbClr val="FF0000"/>
              </a:solidFill>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Marcador de contenido"/>
          <p:cNvSpPr>
            <a:spLocks noGrp="1"/>
          </p:cNvSpPr>
          <p:nvPr>
            <p:ph idx="1"/>
          </p:nvPr>
        </p:nvSpPr>
        <p:spPr/>
        <p:txBody>
          <a:bodyPr>
            <a:normAutofit/>
          </a:bodyPr>
          <a:lstStyle/>
          <a:p>
            <a:pPr marL="0" lvl="0" indent="0">
              <a:buNone/>
            </a:pPr>
            <a:r>
              <a:rPr lang="es-PE" sz="2000" dirty="0" smtClean="0"/>
              <a:t>La energía necesaria para el siguiente proceso es 1,96x10</a:t>
            </a:r>
            <a:r>
              <a:rPr lang="es-PE" sz="2000" baseline="30000" dirty="0" smtClean="0"/>
              <a:t>4</a:t>
            </a:r>
            <a:r>
              <a:rPr lang="es-PE" sz="2000" dirty="0" smtClean="0"/>
              <a:t> </a:t>
            </a:r>
            <a:r>
              <a:rPr lang="es-PE" sz="2000" dirty="0" err="1" smtClean="0"/>
              <a:t>kJ</a:t>
            </a:r>
            <a:r>
              <a:rPr lang="es-PE" sz="2000" dirty="0" smtClean="0"/>
              <a:t>/mol</a:t>
            </a:r>
          </a:p>
          <a:p>
            <a:pPr marL="0" lvl="0" indent="0">
              <a:buNone/>
            </a:pPr>
            <a:endParaRPr lang="es-PE" sz="2000" dirty="0" smtClean="0"/>
          </a:p>
          <a:p>
            <a:pPr marL="0" indent="0">
              <a:buNone/>
            </a:pPr>
            <a:endParaRPr lang="es-PE" sz="2000" dirty="0" smtClean="0"/>
          </a:p>
          <a:p>
            <a:pPr marL="0" indent="0">
              <a:buNone/>
            </a:pPr>
            <a:r>
              <a:rPr lang="es-PE" sz="2000" dirty="0" smtClean="0"/>
              <a:t>Si </a:t>
            </a:r>
            <a:r>
              <a:rPr lang="es-PE" sz="2000" dirty="0" smtClean="0"/>
              <a:t>la primera energía de ionización del </a:t>
            </a:r>
            <a:r>
              <a:rPr lang="es-PE" sz="2000" dirty="0" smtClean="0"/>
              <a:t>Li </a:t>
            </a:r>
            <a:r>
              <a:rPr lang="es-PE" sz="2000" dirty="0" smtClean="0"/>
              <a:t>es 520 </a:t>
            </a:r>
            <a:r>
              <a:rPr lang="es-PE" sz="2000" dirty="0" err="1" smtClean="0"/>
              <a:t>kJ</a:t>
            </a:r>
            <a:r>
              <a:rPr lang="es-PE" sz="2000" dirty="0" smtClean="0"/>
              <a:t>/mol, calcule la </a:t>
            </a:r>
            <a:r>
              <a:rPr lang="es-PE" sz="2000" dirty="0" smtClean="0"/>
              <a:t>segunda energía ionización </a:t>
            </a:r>
            <a:r>
              <a:rPr lang="es-PE" sz="2000" dirty="0" smtClean="0"/>
              <a:t>del litio, esto es, la energía que se requiere para el proceso:</a:t>
            </a:r>
          </a:p>
          <a:p>
            <a:pPr>
              <a:buNone/>
            </a:pPr>
            <a:endParaRPr lang="es-PE" sz="2000" dirty="0"/>
          </a:p>
        </p:txBody>
      </p:sp>
      <p:sp>
        <p:nvSpPr>
          <p:cNvPr id="4813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PE"/>
          </a:p>
        </p:txBody>
      </p:sp>
      <p:graphicFrame>
        <p:nvGraphicFramePr>
          <p:cNvPr id="48135" name="Object 7"/>
          <p:cNvGraphicFramePr>
            <a:graphicFrameLocks noChangeAspect="1"/>
          </p:cNvGraphicFramePr>
          <p:nvPr/>
        </p:nvGraphicFramePr>
        <p:xfrm>
          <a:off x="2843808" y="2204864"/>
          <a:ext cx="2400266" cy="432048"/>
        </p:xfrm>
        <a:graphic>
          <a:graphicData uri="http://schemas.openxmlformats.org/presentationml/2006/ole">
            <p:oleObj spid="_x0000_s48135" name="Ecuación" r:id="rId3" imgW="1435100" imgH="254000" progId="Equation.3">
              <p:embed/>
            </p:oleObj>
          </a:graphicData>
        </a:graphic>
      </p:graphicFrame>
      <p:sp>
        <p:nvSpPr>
          <p:cNvPr id="48138"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PE"/>
          </a:p>
        </p:txBody>
      </p:sp>
      <p:graphicFrame>
        <p:nvGraphicFramePr>
          <p:cNvPr id="48137" name="Object 9"/>
          <p:cNvGraphicFramePr>
            <a:graphicFrameLocks noChangeAspect="1"/>
          </p:cNvGraphicFramePr>
          <p:nvPr/>
        </p:nvGraphicFramePr>
        <p:xfrm>
          <a:off x="2987824" y="3429000"/>
          <a:ext cx="2762974" cy="504056"/>
        </p:xfrm>
        <a:graphic>
          <a:graphicData uri="http://schemas.openxmlformats.org/presentationml/2006/ole">
            <p:oleObj spid="_x0000_s48137" name="Ecuación" r:id="rId4" imgW="1409088" imgH="253890" progId="Equation.3">
              <p:embed/>
            </p:oleObj>
          </a:graphicData>
        </a:graphic>
      </p:graphicFrame>
      <p:pic>
        <p:nvPicPr>
          <p:cNvPr id="14" name="Picture 5" descr="Resultado de imagen para muneco pensando"/>
          <p:cNvPicPr>
            <a:picLocks noChangeAspect="1" noChangeArrowheads="1"/>
          </p:cNvPicPr>
          <p:nvPr/>
        </p:nvPicPr>
        <p:blipFill>
          <a:blip r:embed="rId5" cstate="print"/>
          <a:srcRect/>
          <a:stretch>
            <a:fillRect/>
          </a:stretch>
        </p:blipFill>
        <p:spPr bwMode="auto">
          <a:xfrm>
            <a:off x="467544" y="404664"/>
            <a:ext cx="933870" cy="1368152"/>
          </a:xfrm>
          <a:prstGeom prst="rect">
            <a:avLst/>
          </a:prstGeom>
          <a:noFill/>
        </p:spPr>
      </p:pic>
      <p:sp>
        <p:nvSpPr>
          <p:cNvPr id="15" name="14 Rectángulo"/>
          <p:cNvSpPr/>
          <p:nvPr/>
        </p:nvSpPr>
        <p:spPr>
          <a:xfrm>
            <a:off x="3170702" y="620688"/>
            <a:ext cx="1567801" cy="523220"/>
          </a:xfrm>
          <a:prstGeom prst="rect">
            <a:avLst/>
          </a:prstGeom>
        </p:spPr>
        <p:txBody>
          <a:bodyPr wrap="none">
            <a:spAutoFit/>
          </a:bodyPr>
          <a:lstStyle/>
          <a:p>
            <a:pPr marL="342900" lvl="0" indent="-342900" algn="ctr">
              <a:spcBef>
                <a:spcPct val="20000"/>
              </a:spcBef>
              <a:defRPr/>
            </a:pPr>
            <a:r>
              <a:rPr lang="es-PE" sz="2800" b="1" dirty="0" smtClean="0">
                <a:solidFill>
                  <a:srgbClr val="FF0000"/>
                </a:solidFill>
              </a:rPr>
              <a:t>Ejercicios</a:t>
            </a:r>
          </a:p>
        </p:txBody>
      </p:sp>
      <p:pic>
        <p:nvPicPr>
          <p:cNvPr id="48139" name="Picture 11"/>
          <p:cNvPicPr>
            <a:picLocks noChangeAspect="1" noChangeArrowheads="1"/>
          </p:cNvPicPr>
          <p:nvPr/>
        </p:nvPicPr>
        <p:blipFill>
          <a:blip r:embed="rId6" cstate="print"/>
          <a:srcRect/>
          <a:stretch>
            <a:fillRect/>
          </a:stretch>
        </p:blipFill>
        <p:spPr bwMode="auto">
          <a:xfrm>
            <a:off x="4211960" y="4005064"/>
            <a:ext cx="3552015" cy="720080"/>
          </a:xfrm>
          <a:prstGeom prst="rect">
            <a:avLst/>
          </a:prstGeom>
          <a:noFill/>
          <a:ln w="9525">
            <a:noFill/>
            <a:miter lim="800000"/>
            <a:headEnd/>
            <a:tailEnd/>
          </a:ln>
        </p:spPr>
      </p:pic>
      <p:sp>
        <p:nvSpPr>
          <p:cNvPr id="18" name="17 CuadroTexto"/>
          <p:cNvSpPr txBox="1"/>
          <p:nvPr/>
        </p:nvSpPr>
        <p:spPr>
          <a:xfrm>
            <a:off x="395536" y="4149080"/>
            <a:ext cx="3627147" cy="369332"/>
          </a:xfrm>
          <a:prstGeom prst="rect">
            <a:avLst/>
          </a:prstGeom>
          <a:noFill/>
        </p:spPr>
        <p:txBody>
          <a:bodyPr wrap="none" rtlCol="0">
            <a:spAutoFit/>
          </a:bodyPr>
          <a:lstStyle/>
          <a:p>
            <a:r>
              <a:rPr lang="es-PE" dirty="0" smtClean="0"/>
              <a:t>Use la ecuación para hidrogenoides: </a:t>
            </a:r>
          </a:p>
        </p:txBody>
      </p:sp>
      <p:sp>
        <p:nvSpPr>
          <p:cNvPr id="19" name="18 Rectángulo"/>
          <p:cNvSpPr/>
          <p:nvPr/>
        </p:nvSpPr>
        <p:spPr>
          <a:xfrm>
            <a:off x="611560" y="3429000"/>
            <a:ext cx="816249" cy="369332"/>
          </a:xfrm>
          <a:prstGeom prst="rect">
            <a:avLst/>
          </a:prstGeom>
        </p:spPr>
        <p:txBody>
          <a:bodyPr wrap="none">
            <a:spAutoFit/>
          </a:bodyPr>
          <a:lstStyle/>
          <a:p>
            <a:r>
              <a:rPr lang="es-PE" dirty="0" smtClean="0"/>
              <a:t>Z(Li): 3</a:t>
            </a:r>
            <a:endParaRPr lang="es-PE" dirty="0"/>
          </a:p>
        </p:txBody>
      </p:sp>
      <p:sp>
        <p:nvSpPr>
          <p:cNvPr id="21" name="20 CuadroTexto"/>
          <p:cNvSpPr txBox="1"/>
          <p:nvPr/>
        </p:nvSpPr>
        <p:spPr>
          <a:xfrm>
            <a:off x="1547664" y="4725144"/>
            <a:ext cx="5469702" cy="369332"/>
          </a:xfrm>
          <a:prstGeom prst="rect">
            <a:avLst/>
          </a:prstGeom>
          <a:solidFill>
            <a:schemeClr val="accent3">
              <a:lumMod val="40000"/>
              <a:lumOff val="60000"/>
            </a:schemeClr>
          </a:solidFill>
        </p:spPr>
        <p:txBody>
          <a:bodyPr wrap="none" rtlCol="0">
            <a:spAutoFit/>
          </a:bodyPr>
          <a:lstStyle/>
          <a:p>
            <a:r>
              <a:rPr lang="es-PE" dirty="0" smtClean="0"/>
              <a:t>Energía necesaria para remover tres electrones = I</a:t>
            </a:r>
            <a:r>
              <a:rPr lang="es-PE" baseline="-25000" dirty="0" smtClean="0"/>
              <a:t>1</a:t>
            </a:r>
            <a:r>
              <a:rPr lang="es-PE" dirty="0" smtClean="0"/>
              <a:t>+I</a:t>
            </a:r>
            <a:r>
              <a:rPr lang="es-PE" baseline="-25000" dirty="0" smtClean="0"/>
              <a:t>2</a:t>
            </a:r>
            <a:r>
              <a:rPr lang="es-PE" dirty="0" smtClean="0"/>
              <a:t>+I</a:t>
            </a:r>
            <a:r>
              <a:rPr lang="es-PE" baseline="-25000" dirty="0" smtClean="0"/>
              <a:t>3</a:t>
            </a:r>
            <a:endParaRPr lang="es-PE" baseline="-25000"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395536" y="260648"/>
            <a:ext cx="1451038" cy="523220"/>
          </a:xfrm>
          <a:prstGeom prst="rect">
            <a:avLst/>
          </a:prstGeom>
        </p:spPr>
        <p:txBody>
          <a:bodyPr wrap="none">
            <a:spAutoFit/>
          </a:bodyPr>
          <a:lstStyle/>
          <a:p>
            <a:pPr marL="342900" lvl="0" indent="-342900" algn="ctr">
              <a:spcBef>
                <a:spcPct val="20000"/>
              </a:spcBef>
              <a:defRPr/>
            </a:pPr>
            <a:r>
              <a:rPr lang="es-PE" sz="2800" b="1" dirty="0" smtClean="0">
                <a:solidFill>
                  <a:srgbClr val="FF0000"/>
                </a:solidFill>
              </a:rPr>
              <a:t>Solución</a:t>
            </a:r>
            <a:endParaRPr lang="es-PE" sz="2800" b="1" dirty="0" smtClean="0">
              <a:solidFill>
                <a:srgbClr val="FF0000"/>
              </a:solidFill>
            </a:endParaRPr>
          </a:p>
        </p:txBody>
      </p:sp>
      <p:pic>
        <p:nvPicPr>
          <p:cNvPr id="47105" name="Picture 1"/>
          <p:cNvPicPr>
            <a:picLocks noChangeAspect="1" noChangeArrowheads="1"/>
          </p:cNvPicPr>
          <p:nvPr/>
        </p:nvPicPr>
        <p:blipFill>
          <a:blip r:embed="rId2" cstate="print"/>
          <a:srcRect/>
          <a:stretch>
            <a:fillRect/>
          </a:stretch>
        </p:blipFill>
        <p:spPr bwMode="auto">
          <a:xfrm>
            <a:off x="683569" y="692696"/>
            <a:ext cx="8064896" cy="5760640"/>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457200" y="188913"/>
            <a:ext cx="8229600" cy="1371600"/>
          </a:xfrm>
          <a:noFill/>
          <a:extLst>
            <a:ext uri="{909E8E84-426E-40DD-AFC4-6F175D3DCCD1}">
              <a14:hiddenFill xmlns:a14="http://schemas.microsoft.com/office/drawing/2010/main" xmlns="">
                <a:solidFill>
                  <a:srgbClr val="FFFFFF"/>
                </a:solidFill>
              </a14:hiddenFill>
            </a:ext>
          </a:extLst>
        </p:spPr>
        <p:txBody>
          <a:bodyPr>
            <a:normAutofit/>
          </a:bodyPr>
          <a:lstStyle/>
          <a:p>
            <a:r>
              <a:rPr lang="es-ES" sz="3200" dirty="0" smtClean="0">
                <a:solidFill>
                  <a:srgbClr val="FF0000"/>
                </a:solidFill>
                <a:effectLst/>
              </a:rPr>
              <a:t>Bloques de elementos</a:t>
            </a:r>
          </a:p>
        </p:txBody>
      </p:sp>
      <p:pic>
        <p:nvPicPr>
          <p:cNvPr id="57347"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42875" y="2012950"/>
            <a:ext cx="8893175" cy="4584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6300567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57200" y="115888"/>
            <a:ext cx="8229600" cy="1009650"/>
          </a:xfrm>
          <a:noFill/>
          <a:extLst>
            <a:ext uri="{909E8E84-426E-40DD-AFC4-6F175D3DCCD1}">
              <a14:hiddenFill xmlns:a14="http://schemas.microsoft.com/office/drawing/2010/main" xmlns="">
                <a:solidFill>
                  <a:srgbClr val="FFFFFF"/>
                </a:solidFill>
              </a14:hiddenFill>
            </a:ext>
          </a:extLst>
        </p:spPr>
        <p:txBody>
          <a:bodyPr>
            <a:normAutofit/>
          </a:bodyPr>
          <a:lstStyle/>
          <a:p>
            <a:r>
              <a:rPr lang="es-ES" sz="3200" dirty="0" smtClean="0">
                <a:solidFill>
                  <a:srgbClr val="FF0000"/>
                </a:solidFill>
                <a:effectLst/>
              </a:rPr>
              <a:t>Grupos de elementos</a:t>
            </a:r>
          </a:p>
        </p:txBody>
      </p:sp>
      <p:pic>
        <p:nvPicPr>
          <p:cNvPr id="21505" name="Picture 1"/>
          <p:cNvPicPr>
            <a:picLocks noChangeAspect="1" noChangeArrowheads="1"/>
          </p:cNvPicPr>
          <p:nvPr/>
        </p:nvPicPr>
        <p:blipFill>
          <a:blip r:embed="rId2" cstate="print"/>
          <a:srcRect/>
          <a:stretch>
            <a:fillRect/>
          </a:stretch>
        </p:blipFill>
        <p:spPr bwMode="auto">
          <a:xfrm>
            <a:off x="395536" y="1340768"/>
            <a:ext cx="8352928" cy="5040560"/>
          </a:xfrm>
          <a:prstGeom prst="rect">
            <a:avLst/>
          </a:prstGeom>
          <a:noFill/>
          <a:ln w="9525">
            <a:noFill/>
            <a:miter lim="800000"/>
            <a:headEnd/>
            <a:tailEnd/>
          </a:ln>
        </p:spPr>
      </p:pic>
    </p:spTree>
    <p:extLst>
      <p:ext uri="{BB962C8B-B14F-4D97-AF65-F5344CB8AC3E}">
        <p14:creationId xmlns:p14="http://schemas.microsoft.com/office/powerpoint/2010/main" xmlns="" val="2837830749"/>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1792</TotalTime>
  <Words>1486</Words>
  <Application>Microsoft Office PowerPoint</Application>
  <PresentationFormat>Presentación en pantalla (4:3)</PresentationFormat>
  <Paragraphs>169</Paragraphs>
  <Slides>79</Slides>
  <Notes>0</Notes>
  <HiddenSlides>0</HiddenSlides>
  <MMClips>0</MMClips>
  <ScaleCrop>false</ScaleCrop>
  <HeadingPairs>
    <vt:vector size="6" baseType="variant">
      <vt:variant>
        <vt:lpstr>Tema</vt:lpstr>
      </vt:variant>
      <vt:variant>
        <vt:i4>1</vt:i4>
      </vt:variant>
      <vt:variant>
        <vt:lpstr>Servidores OLE incrustados</vt:lpstr>
      </vt:variant>
      <vt:variant>
        <vt:i4>2</vt:i4>
      </vt:variant>
      <vt:variant>
        <vt:lpstr>Títulos de diapositiva</vt:lpstr>
      </vt:variant>
      <vt:variant>
        <vt:i4>79</vt:i4>
      </vt:variant>
    </vt:vector>
  </HeadingPairs>
  <TitlesOfParts>
    <vt:vector size="82" baseType="lpstr">
      <vt:lpstr>Tema de Office</vt:lpstr>
      <vt:lpstr>Equation</vt:lpstr>
      <vt:lpstr>Microsoft Editor de ecuaciones 3.0</vt:lpstr>
      <vt:lpstr>Tabla Periódica</vt:lpstr>
      <vt:lpstr>Tabla periódica o clasificación periódica de los elementos</vt:lpstr>
      <vt:lpstr>Diapositiva 3</vt:lpstr>
      <vt:lpstr>Diapositiva 4</vt:lpstr>
      <vt:lpstr>Tabla periódica de los elementos</vt:lpstr>
      <vt:lpstr>Diapositiva 6</vt:lpstr>
      <vt:lpstr>Estructura de la Tabla Periódica</vt:lpstr>
      <vt:lpstr>Bloques de elementos</vt:lpstr>
      <vt:lpstr>Grupos de elementos</vt:lpstr>
      <vt:lpstr>Elementos representativos</vt:lpstr>
      <vt:lpstr>Diapositiva 11</vt:lpstr>
      <vt:lpstr>Diapositiva 12</vt:lpstr>
      <vt:lpstr>Diapositiva 13</vt:lpstr>
      <vt:lpstr>Propiedades atómicas</vt:lpstr>
      <vt:lpstr>Carga nuclear efectiva (Z*)</vt:lpstr>
      <vt:lpstr>Carga nuclear efectiva (Z´)</vt:lpstr>
      <vt:lpstr>Carga nuclear efectiva</vt:lpstr>
      <vt:lpstr>Carga nuclear efectiva</vt:lpstr>
      <vt:lpstr>Carga nuclear efectiva</vt:lpstr>
      <vt:lpstr>Carga nuclear efectiva</vt:lpstr>
      <vt:lpstr>Diapositiva 21</vt:lpstr>
      <vt:lpstr>Diapositiva 22</vt:lpstr>
      <vt:lpstr>Diapositiva 23</vt:lpstr>
      <vt:lpstr>Diapositiva 24</vt:lpstr>
      <vt:lpstr>Diapositiva 25</vt:lpstr>
      <vt:lpstr>Energía de ionización</vt:lpstr>
      <vt:lpstr>Energía de ionización</vt:lpstr>
      <vt:lpstr>Energía de ionización</vt:lpstr>
      <vt:lpstr>Variación de la energía de ionización </vt:lpstr>
      <vt:lpstr>Diapositiva 30</vt:lpstr>
      <vt:lpstr>Diapositiva 31</vt:lpstr>
      <vt:lpstr>Variación de la energía de ionización</vt:lpstr>
      <vt:lpstr>Diapositiva 33</vt:lpstr>
      <vt:lpstr>Diapositiva 34</vt:lpstr>
      <vt:lpstr>Energías de ionización sucesivas</vt:lpstr>
      <vt:lpstr>Diapositiva 36</vt:lpstr>
      <vt:lpstr>Diapositiva 37</vt:lpstr>
      <vt:lpstr>Electroafinidad o afinidad electrónica</vt:lpstr>
      <vt:lpstr>Diapositiva 39</vt:lpstr>
      <vt:lpstr>Diapositiva 40</vt:lpstr>
      <vt:lpstr>Diapositiva 41</vt:lpstr>
      <vt:lpstr>Diapositiva 42</vt:lpstr>
      <vt:lpstr>Diapositiva 43</vt:lpstr>
      <vt:lpstr>Diapositiva 44</vt:lpstr>
      <vt:lpstr>Diapositiva 45</vt:lpstr>
      <vt:lpstr>Diapositiva 46</vt:lpstr>
      <vt:lpstr>Diapositiva 47</vt:lpstr>
      <vt:lpstr>Diapositiva 48</vt:lpstr>
      <vt:lpstr>Diapositiva 49</vt:lpstr>
      <vt:lpstr>Diapositiva 50</vt:lpstr>
      <vt:lpstr>Diapositiva 51</vt:lpstr>
      <vt:lpstr>Diapositiva 52</vt:lpstr>
      <vt:lpstr>Diapositiva 53</vt:lpstr>
      <vt:lpstr>Diapositiva 54</vt:lpstr>
      <vt:lpstr>Diapositiva 55</vt:lpstr>
      <vt:lpstr>Diapositiva 56</vt:lpstr>
      <vt:lpstr>Diapositiva 57</vt:lpstr>
      <vt:lpstr>Diapositiva 58</vt:lpstr>
      <vt:lpstr>Diapositiva 59</vt:lpstr>
      <vt:lpstr>Diapositiva 60</vt:lpstr>
      <vt:lpstr>Diapositiva 61</vt:lpstr>
      <vt:lpstr>Diapositiva 62</vt:lpstr>
      <vt:lpstr>Diapositiva 63</vt:lpstr>
      <vt:lpstr>Diapositiva 64</vt:lpstr>
      <vt:lpstr>Diapositiva 65</vt:lpstr>
      <vt:lpstr>Diapositiva 66</vt:lpstr>
      <vt:lpstr>Diapositiva 67</vt:lpstr>
      <vt:lpstr>Diapositiva 68</vt:lpstr>
      <vt:lpstr>Diapositiva 69</vt:lpstr>
      <vt:lpstr>Diapositiva 70</vt:lpstr>
      <vt:lpstr>Diapositiva 71</vt:lpstr>
      <vt:lpstr>Diapositiva 72</vt:lpstr>
      <vt:lpstr>Diapositiva 73</vt:lpstr>
      <vt:lpstr>Diapositiva 74</vt:lpstr>
      <vt:lpstr>Diapositiva 75</vt:lpstr>
      <vt:lpstr>Diapositiva 76</vt:lpstr>
      <vt:lpstr>Diapositiva 77</vt:lpstr>
      <vt:lpstr>Diapositiva 78</vt:lpstr>
      <vt:lpstr>Diapositiva 79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UNIDAD II: Distribución de electrones en los átomos</dc:title>
  <dc:creator>WINDOWS  7</dc:creator>
  <cp:lastModifiedBy>carol</cp:lastModifiedBy>
  <cp:revision>131</cp:revision>
  <dcterms:created xsi:type="dcterms:W3CDTF">2015-04-19T11:13:24Z</dcterms:created>
  <dcterms:modified xsi:type="dcterms:W3CDTF">2016-09-13T03:41:04Z</dcterms:modified>
</cp:coreProperties>
</file>